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3" r:id="rId5"/>
    <p:sldId id="259" r:id="rId6"/>
    <p:sldId id="262" r:id="rId7"/>
    <p:sldId id="265" r:id="rId8"/>
    <p:sldId id="266" r:id="rId9"/>
    <p:sldId id="267" r:id="rId10"/>
    <p:sldId id="268" r:id="rId11"/>
    <p:sldId id="269" r:id="rId12"/>
    <p:sldId id="270" r:id="rId13"/>
    <p:sldId id="271" r:id="rId14"/>
    <p:sldId id="261" r:id="rId15"/>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9/8/2021</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64154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74902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9/8/2021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701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9/8/2021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210980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9/8/2021</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27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9/8/2021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525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9/8/2021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07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9/8/2021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422902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9/8/2021</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11184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9/8/2021</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32056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9/8/2021</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398758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9/8/2021</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459422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LUEakMDNRsM" TargetMode="External"/><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hyperlink" Target="https://www.youtube.com/watch?v=wnr-i_vA9nw"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hyperlink" Target="https://www.youtube.com/watch?v=9Gop1AdWKaI"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hyperlink" Target="https://www.youtube.com/watch?v=CreO-rVrxT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5F8234-3080-4C07-B575-B795410298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676771-D42D-41FF-AB25-31225DA2ED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1B0E0466-9F2F-4C27-AE6F-953F891B002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148464"/>
            <a:ext cx="4637567" cy="501914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CAA91A-0768-43E8-ACCB-656B708CF4FD}"/>
              </a:ext>
            </a:extLst>
          </p:cNvPr>
          <p:cNvSpPr>
            <a:spLocks noGrp="1"/>
          </p:cNvSpPr>
          <p:nvPr>
            <p:ph type="ctrTitle"/>
          </p:nvPr>
        </p:nvSpPr>
        <p:spPr>
          <a:xfrm>
            <a:off x="642918" y="1479340"/>
            <a:ext cx="3351729" cy="3015280"/>
          </a:xfrm>
        </p:spPr>
        <p:txBody>
          <a:bodyPr anchor="b">
            <a:normAutofit/>
          </a:bodyPr>
          <a:lstStyle/>
          <a:p>
            <a:r>
              <a:rPr lang="en-US" sz="3600" dirty="0"/>
              <a:t>Acids and bases</a:t>
            </a:r>
            <a:endParaRPr lang="en-AU" sz="3600" dirty="0"/>
          </a:p>
        </p:txBody>
      </p:sp>
      <p:sp>
        <p:nvSpPr>
          <p:cNvPr id="3" name="Subtitle 2">
            <a:extLst>
              <a:ext uri="{FF2B5EF4-FFF2-40B4-BE49-F238E27FC236}">
                <a16:creationId xmlns:a16="http://schemas.microsoft.com/office/drawing/2014/main" id="{C74AB2B6-8BBE-4F47-B1A3-8B12FC5505C2}"/>
              </a:ext>
            </a:extLst>
          </p:cNvPr>
          <p:cNvSpPr>
            <a:spLocks noGrp="1"/>
          </p:cNvSpPr>
          <p:nvPr>
            <p:ph type="subTitle" idx="1"/>
          </p:nvPr>
        </p:nvSpPr>
        <p:spPr>
          <a:xfrm>
            <a:off x="642918" y="4500438"/>
            <a:ext cx="3351729" cy="1482698"/>
          </a:xfrm>
        </p:spPr>
        <p:txBody>
          <a:bodyPr anchor="t">
            <a:normAutofit/>
          </a:bodyPr>
          <a:lstStyle/>
          <a:p>
            <a:r>
              <a:rPr lang="en-US" sz="2000" dirty="0"/>
              <a:t>Chemical and Physical Properties</a:t>
            </a:r>
            <a:endParaRPr lang="en-AU" sz="2000" dirty="0"/>
          </a:p>
        </p:txBody>
      </p:sp>
      <p:sp>
        <p:nvSpPr>
          <p:cNvPr id="13" name="Rectangle 12">
            <a:extLst>
              <a:ext uri="{FF2B5EF4-FFF2-40B4-BE49-F238E27FC236}">
                <a16:creationId xmlns:a16="http://schemas.microsoft.com/office/drawing/2014/main" id="{E4F2DCBC-B44F-4E3C-871F-87CC2B8BDF9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32782" y="3396995"/>
            <a:ext cx="6858002"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43065B8-2E07-4810-B74C-42FD040916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84456"/>
            <a:ext cx="463600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D529F17-FB87-4ECB-9485-C58500A1BA4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109423"/>
            <a:ext cx="463600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290881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Chemical reactions</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957976D-253B-40BA-8CF4-D57A2F1C462C}"/>
              </a:ext>
            </a:extLst>
          </p:cNvPr>
          <p:cNvSpPr txBox="1"/>
          <p:nvPr/>
        </p:nvSpPr>
        <p:spPr>
          <a:xfrm>
            <a:off x="142875" y="1271680"/>
            <a:ext cx="11820525" cy="593560"/>
          </a:xfrm>
          <a:prstGeom prst="rect">
            <a:avLst/>
          </a:prstGeom>
          <a:noFill/>
        </p:spPr>
        <p:txBody>
          <a:bodyPr wrap="square" rtlCol="0">
            <a:spAutoFit/>
          </a:bodyPr>
          <a:lstStyle/>
          <a:p>
            <a:pPr marL="457200" indent="-457200">
              <a:lnSpc>
                <a:spcPct val="150000"/>
              </a:lnSpc>
              <a:buFont typeface="+mj-lt"/>
              <a:buAutoNum type="arabicPeriod" startAt="5"/>
            </a:pPr>
            <a:r>
              <a:rPr lang="en-US" sz="2400" b="1" dirty="0"/>
              <a:t>Acid + metal </a:t>
            </a:r>
            <a:r>
              <a:rPr lang="en-US" sz="2400" b="1" dirty="0" err="1"/>
              <a:t>hydrogencarbonate</a:t>
            </a:r>
            <a:r>
              <a:rPr lang="en-US" sz="2400" b="1" dirty="0"/>
              <a:t> → salt + water + carbon dioxide gas</a:t>
            </a:r>
            <a:endParaRPr lang="en-AU" sz="2400" b="1" dirty="0"/>
          </a:p>
        </p:txBody>
      </p:sp>
      <p:sp>
        <p:nvSpPr>
          <p:cNvPr id="3" name="TextBox 2">
            <a:extLst>
              <a:ext uri="{FF2B5EF4-FFF2-40B4-BE49-F238E27FC236}">
                <a16:creationId xmlns:a16="http://schemas.microsoft.com/office/drawing/2014/main" id="{EECC4375-F66D-4AD3-9FEC-9A2677C56E0E}"/>
              </a:ext>
            </a:extLst>
          </p:cNvPr>
          <p:cNvSpPr txBox="1"/>
          <p:nvPr/>
        </p:nvSpPr>
        <p:spPr>
          <a:xfrm>
            <a:off x="1247775" y="1848442"/>
            <a:ext cx="10658475" cy="1523494"/>
          </a:xfrm>
          <a:prstGeom prst="rect">
            <a:avLst/>
          </a:prstGeom>
          <a:noFill/>
        </p:spPr>
        <p:txBody>
          <a:bodyPr wrap="square" rtlCol="0">
            <a:spAutoFit/>
          </a:bodyPr>
          <a:lstStyle/>
          <a:p>
            <a:pPr>
              <a:lnSpc>
                <a:spcPct val="150000"/>
              </a:lnSpc>
            </a:pPr>
            <a:r>
              <a:rPr lang="en-US" sz="2400" dirty="0"/>
              <a:t>Example:      Ni(HCO</a:t>
            </a:r>
            <a:r>
              <a:rPr lang="en-US" sz="2400" baseline="-25000" dirty="0"/>
              <a:t>3</a:t>
            </a:r>
            <a:r>
              <a:rPr lang="en-US" sz="2400" dirty="0"/>
              <a:t>)</a:t>
            </a:r>
            <a:r>
              <a:rPr lang="en-US" sz="2400" baseline="-25000" dirty="0"/>
              <a:t>2(s)</a:t>
            </a:r>
            <a:r>
              <a:rPr lang="en-US" sz="2400" dirty="0"/>
              <a:t> + 2HCl</a:t>
            </a:r>
            <a:r>
              <a:rPr lang="en-US" sz="2400" baseline="-25000" dirty="0"/>
              <a:t>(</a:t>
            </a:r>
            <a:r>
              <a:rPr lang="en-US" sz="2400" baseline="-25000" dirty="0" err="1"/>
              <a:t>aq</a:t>
            </a:r>
            <a:r>
              <a:rPr lang="en-US" sz="2400" baseline="-25000" dirty="0"/>
              <a:t>)</a:t>
            </a:r>
            <a:r>
              <a:rPr lang="en-US" sz="2400" dirty="0"/>
              <a:t> → NiCl</a:t>
            </a:r>
            <a:r>
              <a:rPr lang="en-US" sz="2400" baseline="-25000" dirty="0"/>
              <a:t>2(</a:t>
            </a:r>
            <a:r>
              <a:rPr lang="en-US" sz="2400" baseline="-25000" dirty="0" err="1"/>
              <a:t>aq</a:t>
            </a:r>
            <a:r>
              <a:rPr lang="en-US" sz="2400" baseline="-25000" dirty="0"/>
              <a:t>)</a:t>
            </a:r>
            <a:r>
              <a:rPr lang="en-US" sz="2400" dirty="0"/>
              <a:t> + 2H</a:t>
            </a:r>
            <a:r>
              <a:rPr lang="en-US" sz="2400" baseline="-25000" dirty="0"/>
              <a:t>2</a:t>
            </a:r>
            <a:r>
              <a:rPr lang="en-US" sz="2400" dirty="0"/>
              <a:t>O</a:t>
            </a:r>
            <a:r>
              <a:rPr lang="en-US" sz="2400" baseline="-25000" dirty="0"/>
              <a:t>(l)</a:t>
            </a:r>
            <a:r>
              <a:rPr lang="en-US" sz="2400" dirty="0"/>
              <a:t> + 2CO</a:t>
            </a:r>
            <a:r>
              <a:rPr lang="en-US" sz="2400" baseline="-25000" dirty="0"/>
              <a:t>2(g)</a:t>
            </a:r>
          </a:p>
          <a:p>
            <a:pPr>
              <a:lnSpc>
                <a:spcPct val="150000"/>
              </a:lnSpc>
            </a:pPr>
            <a:endParaRPr lang="en-US" sz="2400" baseline="-25000" dirty="0"/>
          </a:p>
          <a:p>
            <a:pPr>
              <a:lnSpc>
                <a:spcPct val="150000"/>
              </a:lnSpc>
            </a:pPr>
            <a:r>
              <a:rPr lang="en-US" sz="2400" baseline="-25000" dirty="0"/>
              <a:t>                             </a:t>
            </a:r>
            <a:r>
              <a:rPr lang="en-US" sz="2400" dirty="0"/>
              <a:t>Ni(HCO</a:t>
            </a:r>
            <a:r>
              <a:rPr lang="en-US" sz="2400" baseline="-25000" dirty="0"/>
              <a:t>3</a:t>
            </a:r>
            <a:r>
              <a:rPr lang="en-US" sz="2400" dirty="0"/>
              <a:t>)</a:t>
            </a:r>
            <a:r>
              <a:rPr lang="en-US" sz="2400" baseline="-25000" dirty="0"/>
              <a:t>2(s)</a:t>
            </a:r>
            <a:r>
              <a:rPr lang="en-US" sz="2400" dirty="0"/>
              <a:t> + 4H</a:t>
            </a:r>
            <a:r>
              <a:rPr lang="en-US" sz="2400" baseline="30000" dirty="0"/>
              <a:t>+</a:t>
            </a:r>
            <a:r>
              <a:rPr lang="en-US" sz="2400" baseline="-25000" dirty="0"/>
              <a:t>(</a:t>
            </a:r>
            <a:r>
              <a:rPr lang="en-US" sz="2400" baseline="-25000" dirty="0" err="1"/>
              <a:t>aq</a:t>
            </a:r>
            <a:r>
              <a:rPr lang="en-US" sz="2400" baseline="-25000" dirty="0"/>
              <a:t>)</a:t>
            </a:r>
            <a:r>
              <a:rPr lang="en-US" sz="2400" dirty="0"/>
              <a:t> → Ni</a:t>
            </a:r>
            <a:r>
              <a:rPr lang="en-US" sz="2400" baseline="30000" dirty="0"/>
              <a:t>2+</a:t>
            </a:r>
            <a:r>
              <a:rPr lang="en-US" sz="2400" baseline="-25000" dirty="0"/>
              <a:t>(</a:t>
            </a:r>
            <a:r>
              <a:rPr lang="en-US" sz="2400" baseline="-25000" dirty="0" err="1"/>
              <a:t>aq</a:t>
            </a:r>
            <a:r>
              <a:rPr lang="en-US" sz="2400" baseline="-25000" dirty="0"/>
              <a:t>)</a:t>
            </a:r>
            <a:r>
              <a:rPr lang="en-US" sz="2400" dirty="0"/>
              <a:t> + 2H</a:t>
            </a:r>
            <a:r>
              <a:rPr lang="en-US" sz="2400" baseline="-25000" dirty="0"/>
              <a:t>2</a:t>
            </a:r>
            <a:r>
              <a:rPr lang="en-US" sz="2400" dirty="0"/>
              <a:t>O</a:t>
            </a:r>
            <a:r>
              <a:rPr lang="en-US" sz="2400" baseline="-25000" dirty="0"/>
              <a:t>(l)</a:t>
            </a:r>
            <a:r>
              <a:rPr lang="en-US" sz="2400" dirty="0"/>
              <a:t> + 2CO</a:t>
            </a:r>
            <a:r>
              <a:rPr lang="en-US" sz="2400" baseline="-25000" dirty="0"/>
              <a:t>2(g)</a:t>
            </a:r>
          </a:p>
        </p:txBody>
      </p:sp>
      <p:sp>
        <p:nvSpPr>
          <p:cNvPr id="9" name="TextBox 8">
            <a:extLst>
              <a:ext uri="{FF2B5EF4-FFF2-40B4-BE49-F238E27FC236}">
                <a16:creationId xmlns:a16="http://schemas.microsoft.com/office/drawing/2014/main" id="{8FD06B9F-AD00-413E-B268-167DA54BC61A}"/>
              </a:ext>
            </a:extLst>
          </p:cNvPr>
          <p:cNvSpPr txBox="1"/>
          <p:nvPr/>
        </p:nvSpPr>
        <p:spPr>
          <a:xfrm>
            <a:off x="285750" y="3429000"/>
            <a:ext cx="5915025" cy="2816156"/>
          </a:xfrm>
          <a:prstGeom prst="rect">
            <a:avLst/>
          </a:prstGeom>
          <a:noFill/>
        </p:spPr>
        <p:txBody>
          <a:bodyPr wrap="square">
            <a:spAutoFit/>
          </a:bodyPr>
          <a:lstStyle/>
          <a:p>
            <a:pPr>
              <a:lnSpc>
                <a:spcPct val="150000"/>
              </a:lnSpc>
            </a:pPr>
            <a:r>
              <a:rPr lang="en-US" sz="2400" dirty="0"/>
              <a:t>Observations: </a:t>
            </a:r>
          </a:p>
          <a:p>
            <a:pPr marL="800100" lvl="1" indent="-342900">
              <a:lnSpc>
                <a:spcPct val="150000"/>
              </a:lnSpc>
              <a:buFont typeface="Arial" panose="020B0604020202020204" pitchFamily="34" charset="0"/>
              <a:buChar char="•"/>
            </a:pPr>
            <a:r>
              <a:rPr lang="en-US" sz="2400" dirty="0"/>
              <a:t>Effervescence (formation of bubbles)</a:t>
            </a:r>
          </a:p>
          <a:p>
            <a:pPr marL="800100" lvl="1" indent="-342900">
              <a:lnSpc>
                <a:spcPct val="150000"/>
              </a:lnSpc>
              <a:buFont typeface="Arial" panose="020B0604020202020204" pitchFamily="34" charset="0"/>
              <a:buChar char="•"/>
            </a:pPr>
            <a:r>
              <a:rPr lang="en-US" sz="2400" dirty="0"/>
              <a:t>If hold a match over the beaker, it will go out</a:t>
            </a:r>
          </a:p>
        </p:txBody>
      </p:sp>
      <p:pic>
        <p:nvPicPr>
          <p:cNvPr id="5" name="Picture 4">
            <a:extLst>
              <a:ext uri="{FF2B5EF4-FFF2-40B4-BE49-F238E27FC236}">
                <a16:creationId xmlns:a16="http://schemas.microsoft.com/office/drawing/2014/main" id="{3E88C299-1DD5-4C9C-BA7D-731E6C3CA588}"/>
              </a:ext>
            </a:extLst>
          </p:cNvPr>
          <p:cNvPicPr>
            <a:picLocks noChangeAspect="1"/>
          </p:cNvPicPr>
          <p:nvPr/>
        </p:nvPicPr>
        <p:blipFill rotWithShape="1">
          <a:blip r:embed="rId3"/>
          <a:srcRect t="3427"/>
          <a:stretch/>
        </p:blipFill>
        <p:spPr>
          <a:xfrm>
            <a:off x="6476603" y="3810000"/>
            <a:ext cx="3048794" cy="2327240"/>
          </a:xfrm>
          <a:prstGeom prst="rect">
            <a:avLst/>
          </a:prstGeom>
        </p:spPr>
      </p:pic>
      <p:pic>
        <p:nvPicPr>
          <p:cNvPr id="11" name="Picture 10">
            <a:extLst>
              <a:ext uri="{FF2B5EF4-FFF2-40B4-BE49-F238E27FC236}">
                <a16:creationId xmlns:a16="http://schemas.microsoft.com/office/drawing/2014/main" id="{9662DD27-799C-4C78-936E-D0F7EACD1A86}"/>
              </a:ext>
            </a:extLst>
          </p:cNvPr>
          <p:cNvPicPr>
            <a:picLocks noChangeAspect="1"/>
          </p:cNvPicPr>
          <p:nvPr/>
        </p:nvPicPr>
        <p:blipFill>
          <a:blip r:embed="rId4"/>
          <a:stretch>
            <a:fillRect/>
          </a:stretch>
        </p:blipFill>
        <p:spPr>
          <a:xfrm>
            <a:off x="9686925" y="3810000"/>
            <a:ext cx="2219325" cy="2257425"/>
          </a:xfrm>
          <a:prstGeom prst="rect">
            <a:avLst/>
          </a:prstGeom>
        </p:spPr>
      </p:pic>
    </p:spTree>
    <p:extLst>
      <p:ext uri="{BB962C8B-B14F-4D97-AF65-F5344CB8AC3E}">
        <p14:creationId xmlns:p14="http://schemas.microsoft.com/office/powerpoint/2010/main" val="74083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Chemical reactions</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957976D-253B-40BA-8CF4-D57A2F1C462C}"/>
              </a:ext>
            </a:extLst>
          </p:cNvPr>
          <p:cNvSpPr txBox="1"/>
          <p:nvPr/>
        </p:nvSpPr>
        <p:spPr>
          <a:xfrm>
            <a:off x="142875" y="1271680"/>
            <a:ext cx="11820525" cy="593560"/>
          </a:xfrm>
          <a:prstGeom prst="rect">
            <a:avLst/>
          </a:prstGeom>
          <a:noFill/>
        </p:spPr>
        <p:txBody>
          <a:bodyPr wrap="square" rtlCol="0">
            <a:spAutoFit/>
          </a:bodyPr>
          <a:lstStyle/>
          <a:p>
            <a:pPr marL="457200" indent="-457200">
              <a:lnSpc>
                <a:spcPct val="150000"/>
              </a:lnSpc>
              <a:buFont typeface="+mj-lt"/>
              <a:buAutoNum type="arabicPeriod" startAt="6"/>
            </a:pPr>
            <a:r>
              <a:rPr lang="en-US" sz="2400" b="1" dirty="0"/>
              <a:t>Acid + metal sulfite → salt + water + sulfur dioxide gas</a:t>
            </a:r>
            <a:endParaRPr lang="en-AU" sz="2400" b="1" dirty="0"/>
          </a:p>
        </p:txBody>
      </p:sp>
      <p:sp>
        <p:nvSpPr>
          <p:cNvPr id="3" name="TextBox 2">
            <a:extLst>
              <a:ext uri="{FF2B5EF4-FFF2-40B4-BE49-F238E27FC236}">
                <a16:creationId xmlns:a16="http://schemas.microsoft.com/office/drawing/2014/main" id="{EECC4375-F66D-4AD3-9FEC-9A2677C56E0E}"/>
              </a:ext>
            </a:extLst>
          </p:cNvPr>
          <p:cNvSpPr txBox="1"/>
          <p:nvPr/>
        </p:nvSpPr>
        <p:spPr>
          <a:xfrm>
            <a:off x="1247775" y="1848442"/>
            <a:ext cx="10658475" cy="1523494"/>
          </a:xfrm>
          <a:prstGeom prst="rect">
            <a:avLst/>
          </a:prstGeom>
          <a:noFill/>
        </p:spPr>
        <p:txBody>
          <a:bodyPr wrap="square" rtlCol="0">
            <a:spAutoFit/>
          </a:bodyPr>
          <a:lstStyle/>
          <a:p>
            <a:pPr>
              <a:lnSpc>
                <a:spcPct val="150000"/>
              </a:lnSpc>
            </a:pPr>
            <a:r>
              <a:rPr lang="en-US" sz="2400" dirty="0"/>
              <a:t>Example:      Ni</a:t>
            </a:r>
            <a:r>
              <a:rPr lang="en-US" sz="2400" baseline="-25000" dirty="0"/>
              <a:t>2</a:t>
            </a:r>
            <a:r>
              <a:rPr lang="en-US" sz="2400" dirty="0"/>
              <a:t>SO</a:t>
            </a:r>
            <a:r>
              <a:rPr lang="en-US" sz="2400" baseline="-25000" dirty="0"/>
              <a:t>3(s)</a:t>
            </a:r>
            <a:r>
              <a:rPr lang="en-US" sz="2400" dirty="0"/>
              <a:t> + 2HCl</a:t>
            </a:r>
            <a:r>
              <a:rPr lang="en-US" sz="2400" baseline="-25000" dirty="0"/>
              <a:t>(</a:t>
            </a:r>
            <a:r>
              <a:rPr lang="en-US" sz="2400" baseline="-25000" dirty="0" err="1"/>
              <a:t>aq</a:t>
            </a:r>
            <a:r>
              <a:rPr lang="en-US" sz="2400" baseline="-25000" dirty="0"/>
              <a:t>)</a:t>
            </a:r>
            <a:r>
              <a:rPr lang="en-US" sz="2400" dirty="0"/>
              <a:t> → 2NiCl</a:t>
            </a:r>
            <a:r>
              <a:rPr lang="en-US" sz="2400" baseline="-25000" dirty="0"/>
              <a:t>2(</a:t>
            </a:r>
            <a:r>
              <a:rPr lang="en-US" sz="2400" baseline="-25000" dirty="0" err="1"/>
              <a:t>aq</a:t>
            </a:r>
            <a:r>
              <a:rPr lang="en-US" sz="2400" baseline="-25000" dirty="0"/>
              <a:t>)</a:t>
            </a:r>
            <a:r>
              <a:rPr lang="en-US" sz="2400" dirty="0"/>
              <a:t> + H</a:t>
            </a:r>
            <a:r>
              <a:rPr lang="en-US" sz="2400" baseline="-25000" dirty="0"/>
              <a:t>2</a:t>
            </a:r>
            <a:r>
              <a:rPr lang="en-US" sz="2400" dirty="0"/>
              <a:t>O</a:t>
            </a:r>
            <a:r>
              <a:rPr lang="en-US" sz="2400" baseline="-25000" dirty="0"/>
              <a:t>(l)</a:t>
            </a:r>
            <a:r>
              <a:rPr lang="en-US" sz="2400" dirty="0"/>
              <a:t> + SO</a:t>
            </a:r>
            <a:r>
              <a:rPr lang="en-US" sz="2400" baseline="-25000" dirty="0"/>
              <a:t>2(g)</a:t>
            </a:r>
          </a:p>
          <a:p>
            <a:pPr>
              <a:lnSpc>
                <a:spcPct val="150000"/>
              </a:lnSpc>
            </a:pPr>
            <a:endParaRPr lang="en-US" sz="2400" baseline="-25000" dirty="0"/>
          </a:p>
          <a:p>
            <a:pPr>
              <a:lnSpc>
                <a:spcPct val="150000"/>
              </a:lnSpc>
            </a:pPr>
            <a:r>
              <a:rPr lang="en-US" sz="2400" baseline="-25000" dirty="0"/>
              <a:t>                             </a:t>
            </a:r>
            <a:r>
              <a:rPr lang="en-US" sz="2400" dirty="0"/>
              <a:t>Ni</a:t>
            </a:r>
            <a:r>
              <a:rPr lang="en-US" sz="2400" baseline="-25000" dirty="0"/>
              <a:t>2</a:t>
            </a:r>
            <a:r>
              <a:rPr lang="en-US" sz="2400" dirty="0"/>
              <a:t>SO</a:t>
            </a:r>
            <a:r>
              <a:rPr lang="en-US" sz="2400" baseline="-25000" dirty="0"/>
              <a:t>3(s)</a:t>
            </a:r>
            <a:r>
              <a:rPr lang="en-US" sz="2400" dirty="0"/>
              <a:t> + 2H</a:t>
            </a:r>
            <a:r>
              <a:rPr lang="en-US" sz="2400" baseline="30000" dirty="0"/>
              <a:t>+</a:t>
            </a:r>
            <a:r>
              <a:rPr lang="en-US" sz="2400" baseline="-25000" dirty="0"/>
              <a:t>(</a:t>
            </a:r>
            <a:r>
              <a:rPr lang="en-US" sz="2400" baseline="-25000" dirty="0" err="1"/>
              <a:t>aq</a:t>
            </a:r>
            <a:r>
              <a:rPr lang="en-US" sz="2400" baseline="-25000" dirty="0"/>
              <a:t>)</a:t>
            </a:r>
            <a:r>
              <a:rPr lang="en-US" sz="2400" dirty="0"/>
              <a:t> → 2Ni</a:t>
            </a:r>
            <a:r>
              <a:rPr lang="en-US" sz="2400" baseline="30000" dirty="0"/>
              <a:t>2+</a:t>
            </a:r>
            <a:r>
              <a:rPr lang="en-US" sz="2400" baseline="-25000" dirty="0"/>
              <a:t>(</a:t>
            </a:r>
            <a:r>
              <a:rPr lang="en-US" sz="2400" baseline="-25000" dirty="0" err="1"/>
              <a:t>aq</a:t>
            </a:r>
            <a:r>
              <a:rPr lang="en-US" sz="2400" baseline="-25000" dirty="0"/>
              <a:t>)</a:t>
            </a:r>
            <a:r>
              <a:rPr lang="en-US" sz="2400" dirty="0"/>
              <a:t> + H</a:t>
            </a:r>
            <a:r>
              <a:rPr lang="en-US" sz="2400" baseline="-25000" dirty="0"/>
              <a:t>2</a:t>
            </a:r>
            <a:r>
              <a:rPr lang="en-US" sz="2400" dirty="0"/>
              <a:t>O</a:t>
            </a:r>
            <a:r>
              <a:rPr lang="en-US" sz="2400" baseline="-25000" dirty="0"/>
              <a:t>(l)</a:t>
            </a:r>
            <a:r>
              <a:rPr lang="en-US" sz="2400" dirty="0"/>
              <a:t> + SO</a:t>
            </a:r>
            <a:r>
              <a:rPr lang="en-US" sz="2400" baseline="-25000" dirty="0"/>
              <a:t>2(g)</a:t>
            </a:r>
          </a:p>
        </p:txBody>
      </p:sp>
      <p:sp>
        <p:nvSpPr>
          <p:cNvPr id="9" name="TextBox 8">
            <a:extLst>
              <a:ext uri="{FF2B5EF4-FFF2-40B4-BE49-F238E27FC236}">
                <a16:creationId xmlns:a16="http://schemas.microsoft.com/office/drawing/2014/main" id="{8FD06B9F-AD00-413E-B268-167DA54BC61A}"/>
              </a:ext>
            </a:extLst>
          </p:cNvPr>
          <p:cNvSpPr txBox="1"/>
          <p:nvPr/>
        </p:nvSpPr>
        <p:spPr>
          <a:xfrm>
            <a:off x="361950" y="3486065"/>
            <a:ext cx="11125200" cy="3370153"/>
          </a:xfrm>
          <a:prstGeom prst="rect">
            <a:avLst/>
          </a:prstGeom>
          <a:noFill/>
        </p:spPr>
        <p:txBody>
          <a:bodyPr wrap="square">
            <a:spAutoFit/>
          </a:bodyPr>
          <a:lstStyle/>
          <a:p>
            <a:pPr>
              <a:lnSpc>
                <a:spcPct val="150000"/>
              </a:lnSpc>
            </a:pPr>
            <a:r>
              <a:rPr lang="en-US" sz="2400" dirty="0"/>
              <a:t>Observations: </a:t>
            </a:r>
          </a:p>
          <a:p>
            <a:pPr marL="800100" lvl="1" indent="-342900">
              <a:lnSpc>
                <a:spcPct val="150000"/>
              </a:lnSpc>
              <a:buFont typeface="Arial" panose="020B0604020202020204" pitchFamily="34" charset="0"/>
              <a:buChar char="•"/>
            </a:pPr>
            <a:r>
              <a:rPr lang="en-US" sz="2400" dirty="0"/>
              <a:t>Note – it is sulfite SO</a:t>
            </a:r>
            <a:r>
              <a:rPr lang="en-US" sz="2400" baseline="-25000" dirty="0"/>
              <a:t>3</a:t>
            </a:r>
            <a:r>
              <a:rPr lang="en-US" sz="2400" dirty="0"/>
              <a:t> NOT sulfate SO</a:t>
            </a:r>
            <a:r>
              <a:rPr lang="en-US" sz="2400" baseline="-25000" dirty="0"/>
              <a:t>4</a:t>
            </a:r>
          </a:p>
          <a:p>
            <a:pPr marL="800100" lvl="1" indent="-342900">
              <a:lnSpc>
                <a:spcPct val="150000"/>
              </a:lnSpc>
              <a:buFont typeface="Arial" panose="020B0604020202020204" pitchFamily="34" charset="0"/>
              <a:buChar char="•"/>
            </a:pPr>
            <a:r>
              <a:rPr lang="en-US" sz="2400" dirty="0"/>
              <a:t>This is extension and will not be done in our class as sulfur dioxide gas is a bad asthma trigger</a:t>
            </a:r>
          </a:p>
          <a:p>
            <a:pPr marL="800100" lvl="1" indent="-342900">
              <a:lnSpc>
                <a:spcPct val="150000"/>
              </a:lnSpc>
              <a:buFont typeface="Arial" panose="020B0604020202020204" pitchFamily="34" charset="0"/>
              <a:buChar char="•"/>
            </a:pPr>
            <a:r>
              <a:rPr lang="en-US" sz="2400" dirty="0"/>
              <a:t>Effervescence (formation of bubbles)</a:t>
            </a:r>
          </a:p>
          <a:p>
            <a:pPr marL="800100" lvl="1" indent="-342900">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342394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Chemical reactions</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957976D-253B-40BA-8CF4-D57A2F1C462C}"/>
              </a:ext>
            </a:extLst>
          </p:cNvPr>
          <p:cNvSpPr txBox="1"/>
          <p:nvPr/>
        </p:nvSpPr>
        <p:spPr>
          <a:xfrm>
            <a:off x="142875" y="1271680"/>
            <a:ext cx="11820525" cy="593560"/>
          </a:xfrm>
          <a:prstGeom prst="rect">
            <a:avLst/>
          </a:prstGeom>
          <a:noFill/>
        </p:spPr>
        <p:txBody>
          <a:bodyPr wrap="square" rtlCol="0">
            <a:spAutoFit/>
          </a:bodyPr>
          <a:lstStyle/>
          <a:p>
            <a:pPr marL="457200" indent="-457200">
              <a:lnSpc>
                <a:spcPct val="150000"/>
              </a:lnSpc>
              <a:buFont typeface="+mj-lt"/>
              <a:buAutoNum type="arabicPeriod" startAt="7"/>
            </a:pPr>
            <a:r>
              <a:rPr lang="en-US" sz="2400" b="1" dirty="0"/>
              <a:t>Base + ammonium salt → salt + water + ammonia gas</a:t>
            </a:r>
            <a:endParaRPr lang="en-AU" sz="2400" b="1" dirty="0"/>
          </a:p>
        </p:txBody>
      </p:sp>
      <p:sp>
        <p:nvSpPr>
          <p:cNvPr id="3" name="TextBox 2">
            <a:extLst>
              <a:ext uri="{FF2B5EF4-FFF2-40B4-BE49-F238E27FC236}">
                <a16:creationId xmlns:a16="http://schemas.microsoft.com/office/drawing/2014/main" id="{EECC4375-F66D-4AD3-9FEC-9A2677C56E0E}"/>
              </a:ext>
            </a:extLst>
          </p:cNvPr>
          <p:cNvSpPr txBox="1"/>
          <p:nvPr/>
        </p:nvSpPr>
        <p:spPr>
          <a:xfrm>
            <a:off x="1247775" y="1848442"/>
            <a:ext cx="10658475" cy="1523494"/>
          </a:xfrm>
          <a:prstGeom prst="rect">
            <a:avLst/>
          </a:prstGeom>
          <a:noFill/>
        </p:spPr>
        <p:txBody>
          <a:bodyPr wrap="square" rtlCol="0">
            <a:spAutoFit/>
          </a:bodyPr>
          <a:lstStyle/>
          <a:p>
            <a:pPr>
              <a:lnSpc>
                <a:spcPct val="150000"/>
              </a:lnSpc>
            </a:pPr>
            <a:r>
              <a:rPr lang="en-US" sz="2400" dirty="0"/>
              <a:t>Example:      KOH</a:t>
            </a:r>
            <a:r>
              <a:rPr lang="en-US" sz="2400" baseline="-25000" dirty="0"/>
              <a:t>(</a:t>
            </a:r>
            <a:r>
              <a:rPr lang="en-US" sz="2400" baseline="-25000" dirty="0" err="1"/>
              <a:t>aq</a:t>
            </a:r>
            <a:r>
              <a:rPr lang="en-US" sz="2400" baseline="-25000" dirty="0"/>
              <a:t>)</a:t>
            </a:r>
            <a:r>
              <a:rPr lang="en-US" sz="2400" dirty="0"/>
              <a:t> + NH</a:t>
            </a:r>
            <a:r>
              <a:rPr lang="en-US" sz="2400" baseline="-25000" dirty="0"/>
              <a:t>4</a:t>
            </a:r>
            <a:r>
              <a:rPr lang="en-US" sz="2400" dirty="0"/>
              <a:t>Cl</a:t>
            </a:r>
            <a:r>
              <a:rPr lang="en-US" sz="2400" baseline="-25000" dirty="0"/>
              <a:t>(</a:t>
            </a:r>
            <a:r>
              <a:rPr lang="en-US" sz="2400" baseline="-25000" dirty="0" err="1"/>
              <a:t>aq</a:t>
            </a:r>
            <a:r>
              <a:rPr lang="en-US" sz="2400" baseline="-25000" dirty="0"/>
              <a:t>)</a:t>
            </a:r>
            <a:r>
              <a:rPr lang="en-US" sz="2400" dirty="0"/>
              <a:t> → </a:t>
            </a:r>
            <a:r>
              <a:rPr lang="en-US" sz="2400" dirty="0" err="1"/>
              <a:t>KCl</a:t>
            </a:r>
            <a:r>
              <a:rPr lang="en-US" sz="2400" baseline="-25000" dirty="0"/>
              <a:t>(</a:t>
            </a:r>
            <a:r>
              <a:rPr lang="en-US" sz="2400" baseline="-25000" dirty="0" err="1"/>
              <a:t>aq</a:t>
            </a:r>
            <a:r>
              <a:rPr lang="en-US" sz="2400" baseline="-25000" dirty="0"/>
              <a:t>)</a:t>
            </a:r>
            <a:r>
              <a:rPr lang="en-US" sz="2400" dirty="0"/>
              <a:t> + H</a:t>
            </a:r>
            <a:r>
              <a:rPr lang="en-US" sz="2400" baseline="-25000" dirty="0"/>
              <a:t>2</a:t>
            </a:r>
            <a:r>
              <a:rPr lang="en-US" sz="2400" dirty="0"/>
              <a:t>O</a:t>
            </a:r>
            <a:r>
              <a:rPr lang="en-US" sz="2400" baseline="-25000" dirty="0"/>
              <a:t>(l)</a:t>
            </a:r>
            <a:r>
              <a:rPr lang="en-US" sz="2400" dirty="0"/>
              <a:t> + NH</a:t>
            </a:r>
            <a:r>
              <a:rPr lang="en-US" sz="2400" baseline="-25000" dirty="0"/>
              <a:t>3(g)</a:t>
            </a:r>
          </a:p>
          <a:p>
            <a:pPr>
              <a:lnSpc>
                <a:spcPct val="150000"/>
              </a:lnSpc>
            </a:pPr>
            <a:endParaRPr lang="en-US" sz="2400" baseline="-25000" dirty="0"/>
          </a:p>
          <a:p>
            <a:pPr>
              <a:lnSpc>
                <a:spcPct val="150000"/>
              </a:lnSpc>
            </a:pPr>
            <a:r>
              <a:rPr lang="en-US" sz="2400" baseline="-25000" dirty="0"/>
              <a:t>                             </a:t>
            </a:r>
            <a:r>
              <a:rPr lang="en-US" sz="2400" dirty="0"/>
              <a:t>OH</a:t>
            </a:r>
            <a:r>
              <a:rPr lang="en-US" sz="2400" baseline="30000" dirty="0"/>
              <a:t>-</a:t>
            </a:r>
            <a:r>
              <a:rPr lang="en-US" sz="2400" baseline="-25000" dirty="0"/>
              <a:t>(</a:t>
            </a:r>
            <a:r>
              <a:rPr lang="en-US" sz="2400" baseline="-25000" dirty="0" err="1"/>
              <a:t>aq</a:t>
            </a:r>
            <a:r>
              <a:rPr lang="en-US" sz="2400" baseline="-25000" dirty="0"/>
              <a:t>)</a:t>
            </a:r>
            <a:r>
              <a:rPr lang="en-US" sz="2400" dirty="0"/>
              <a:t> + NH</a:t>
            </a:r>
            <a:r>
              <a:rPr lang="en-US" sz="2400" baseline="-25000" dirty="0"/>
              <a:t>4</a:t>
            </a:r>
            <a:r>
              <a:rPr lang="en-US" sz="2400" baseline="30000" dirty="0"/>
              <a:t>+</a:t>
            </a:r>
            <a:r>
              <a:rPr lang="en-US" sz="2400" baseline="-25000" dirty="0"/>
              <a:t>(</a:t>
            </a:r>
            <a:r>
              <a:rPr lang="en-US" sz="2400" baseline="-25000" dirty="0" err="1"/>
              <a:t>aq</a:t>
            </a:r>
            <a:r>
              <a:rPr lang="en-US" sz="2400" baseline="-25000" dirty="0"/>
              <a:t>)</a:t>
            </a:r>
            <a:r>
              <a:rPr lang="en-US" sz="2400" dirty="0"/>
              <a:t> → H</a:t>
            </a:r>
            <a:r>
              <a:rPr lang="en-US" sz="2400" baseline="-25000" dirty="0"/>
              <a:t>2</a:t>
            </a:r>
            <a:r>
              <a:rPr lang="en-US" sz="2400" dirty="0"/>
              <a:t>O</a:t>
            </a:r>
            <a:r>
              <a:rPr lang="en-US" sz="2400" baseline="-25000" dirty="0"/>
              <a:t>(l)</a:t>
            </a:r>
            <a:r>
              <a:rPr lang="en-US" sz="2400" dirty="0"/>
              <a:t> + NH</a:t>
            </a:r>
            <a:r>
              <a:rPr lang="en-US" sz="2400" baseline="-25000" dirty="0"/>
              <a:t>3(g)</a:t>
            </a:r>
          </a:p>
        </p:txBody>
      </p:sp>
      <p:sp>
        <p:nvSpPr>
          <p:cNvPr id="9" name="TextBox 8">
            <a:extLst>
              <a:ext uri="{FF2B5EF4-FFF2-40B4-BE49-F238E27FC236}">
                <a16:creationId xmlns:a16="http://schemas.microsoft.com/office/drawing/2014/main" id="{8FD06B9F-AD00-413E-B268-167DA54BC61A}"/>
              </a:ext>
            </a:extLst>
          </p:cNvPr>
          <p:cNvSpPr txBox="1"/>
          <p:nvPr/>
        </p:nvSpPr>
        <p:spPr>
          <a:xfrm>
            <a:off x="0" y="3486065"/>
            <a:ext cx="6581775" cy="2262158"/>
          </a:xfrm>
          <a:prstGeom prst="rect">
            <a:avLst/>
          </a:prstGeom>
          <a:noFill/>
        </p:spPr>
        <p:txBody>
          <a:bodyPr wrap="square">
            <a:spAutoFit/>
          </a:bodyPr>
          <a:lstStyle/>
          <a:p>
            <a:pPr>
              <a:lnSpc>
                <a:spcPct val="150000"/>
              </a:lnSpc>
            </a:pPr>
            <a:r>
              <a:rPr lang="en-US" sz="2400" dirty="0"/>
              <a:t>Observations: </a:t>
            </a:r>
          </a:p>
          <a:p>
            <a:pPr marL="800100" lvl="1" indent="-342900">
              <a:lnSpc>
                <a:spcPct val="150000"/>
              </a:lnSpc>
              <a:buFont typeface="Arial" panose="020B0604020202020204" pitchFamily="34" charset="0"/>
              <a:buChar char="•"/>
            </a:pPr>
            <a:r>
              <a:rPr lang="en-US" sz="2400" dirty="0"/>
              <a:t>Effervescence (formation of bubbles)</a:t>
            </a:r>
          </a:p>
          <a:p>
            <a:pPr marL="800100" lvl="1" indent="-342900">
              <a:lnSpc>
                <a:spcPct val="150000"/>
              </a:lnSpc>
              <a:buFont typeface="Arial" panose="020B0604020202020204" pitchFamily="34" charset="0"/>
              <a:buChar char="•"/>
            </a:pPr>
            <a:r>
              <a:rPr lang="en-US" sz="2400" dirty="0"/>
              <a:t>Gas produced turns red litmus paper blue (hold it over the beaker)</a:t>
            </a:r>
          </a:p>
        </p:txBody>
      </p:sp>
      <p:sp>
        <p:nvSpPr>
          <p:cNvPr id="7" name="TextBox 6">
            <a:extLst>
              <a:ext uri="{FF2B5EF4-FFF2-40B4-BE49-F238E27FC236}">
                <a16:creationId xmlns:a16="http://schemas.microsoft.com/office/drawing/2014/main" id="{9D747686-9EAA-448B-87AB-5A28BEE1E760}"/>
              </a:ext>
            </a:extLst>
          </p:cNvPr>
          <p:cNvSpPr txBox="1"/>
          <p:nvPr/>
        </p:nvSpPr>
        <p:spPr>
          <a:xfrm>
            <a:off x="6096000" y="6245046"/>
            <a:ext cx="6191250" cy="646331"/>
          </a:xfrm>
          <a:prstGeom prst="rect">
            <a:avLst/>
          </a:prstGeom>
          <a:noFill/>
        </p:spPr>
        <p:txBody>
          <a:bodyPr wrap="square" rtlCol="0">
            <a:spAutoFit/>
          </a:bodyPr>
          <a:lstStyle/>
          <a:p>
            <a:r>
              <a:rPr lang="en-US" dirty="0"/>
              <a:t>Video: </a:t>
            </a:r>
            <a:r>
              <a:rPr lang="en-US" dirty="0">
                <a:hlinkClick r:id="rId3"/>
              </a:rPr>
              <a:t>https://www.youtube.com/watch?v=LUEakMDNRsM</a:t>
            </a:r>
            <a:r>
              <a:rPr lang="en-US" dirty="0"/>
              <a:t> </a:t>
            </a:r>
            <a:endParaRPr lang="en-AU" dirty="0"/>
          </a:p>
        </p:txBody>
      </p:sp>
      <p:pic>
        <p:nvPicPr>
          <p:cNvPr id="10" name="Picture 9">
            <a:extLst>
              <a:ext uri="{FF2B5EF4-FFF2-40B4-BE49-F238E27FC236}">
                <a16:creationId xmlns:a16="http://schemas.microsoft.com/office/drawing/2014/main" id="{CCCA2420-347B-4386-8173-5598D62161B8}"/>
              </a:ext>
            </a:extLst>
          </p:cNvPr>
          <p:cNvPicPr>
            <a:picLocks noChangeAspect="1"/>
          </p:cNvPicPr>
          <p:nvPr/>
        </p:nvPicPr>
        <p:blipFill>
          <a:blip r:embed="rId4"/>
          <a:stretch>
            <a:fillRect/>
          </a:stretch>
        </p:blipFill>
        <p:spPr>
          <a:xfrm>
            <a:off x="7621770" y="3573697"/>
            <a:ext cx="2265180" cy="2662238"/>
          </a:xfrm>
          <a:prstGeom prst="rect">
            <a:avLst/>
          </a:prstGeom>
        </p:spPr>
      </p:pic>
      <p:pic>
        <p:nvPicPr>
          <p:cNvPr id="12" name="Picture 11">
            <a:extLst>
              <a:ext uri="{FF2B5EF4-FFF2-40B4-BE49-F238E27FC236}">
                <a16:creationId xmlns:a16="http://schemas.microsoft.com/office/drawing/2014/main" id="{79A5E4B7-6468-4424-A1CB-5FCF6B644AA1}"/>
              </a:ext>
            </a:extLst>
          </p:cNvPr>
          <p:cNvPicPr>
            <a:picLocks noChangeAspect="1"/>
          </p:cNvPicPr>
          <p:nvPr/>
        </p:nvPicPr>
        <p:blipFill>
          <a:blip r:embed="rId5"/>
          <a:stretch>
            <a:fillRect/>
          </a:stretch>
        </p:blipFill>
        <p:spPr>
          <a:xfrm>
            <a:off x="10245375" y="2843566"/>
            <a:ext cx="1397699" cy="3370153"/>
          </a:xfrm>
          <a:prstGeom prst="rect">
            <a:avLst/>
          </a:prstGeom>
        </p:spPr>
      </p:pic>
    </p:spTree>
    <p:extLst>
      <p:ext uri="{BB962C8B-B14F-4D97-AF65-F5344CB8AC3E}">
        <p14:creationId xmlns:p14="http://schemas.microsoft.com/office/powerpoint/2010/main" val="159368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Chemical reactions</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957976D-253B-40BA-8CF4-D57A2F1C462C}"/>
              </a:ext>
            </a:extLst>
          </p:cNvPr>
          <p:cNvSpPr txBox="1"/>
          <p:nvPr/>
        </p:nvSpPr>
        <p:spPr>
          <a:xfrm>
            <a:off x="142875" y="1271680"/>
            <a:ext cx="11820525" cy="593560"/>
          </a:xfrm>
          <a:prstGeom prst="rect">
            <a:avLst/>
          </a:prstGeom>
          <a:noFill/>
        </p:spPr>
        <p:txBody>
          <a:bodyPr wrap="square" rtlCol="0">
            <a:spAutoFit/>
          </a:bodyPr>
          <a:lstStyle/>
          <a:p>
            <a:pPr marL="457200" indent="-457200">
              <a:lnSpc>
                <a:spcPct val="150000"/>
              </a:lnSpc>
              <a:buFont typeface="+mj-lt"/>
              <a:buAutoNum type="arabicPeriod" startAt="8"/>
            </a:pPr>
            <a:r>
              <a:rPr lang="en-US" sz="2400" b="1" dirty="0"/>
              <a:t>Base + non-metal oxide → salt + water</a:t>
            </a:r>
            <a:endParaRPr lang="en-AU" sz="2400" b="1" dirty="0"/>
          </a:p>
        </p:txBody>
      </p:sp>
      <p:sp>
        <p:nvSpPr>
          <p:cNvPr id="3" name="TextBox 2">
            <a:extLst>
              <a:ext uri="{FF2B5EF4-FFF2-40B4-BE49-F238E27FC236}">
                <a16:creationId xmlns:a16="http://schemas.microsoft.com/office/drawing/2014/main" id="{EECC4375-F66D-4AD3-9FEC-9A2677C56E0E}"/>
              </a:ext>
            </a:extLst>
          </p:cNvPr>
          <p:cNvSpPr txBox="1"/>
          <p:nvPr/>
        </p:nvSpPr>
        <p:spPr>
          <a:xfrm>
            <a:off x="1252537" y="1865240"/>
            <a:ext cx="10658475" cy="1523494"/>
          </a:xfrm>
          <a:prstGeom prst="rect">
            <a:avLst/>
          </a:prstGeom>
          <a:noFill/>
        </p:spPr>
        <p:txBody>
          <a:bodyPr wrap="square" rtlCol="0">
            <a:spAutoFit/>
          </a:bodyPr>
          <a:lstStyle/>
          <a:p>
            <a:pPr>
              <a:lnSpc>
                <a:spcPct val="150000"/>
              </a:lnSpc>
            </a:pPr>
            <a:r>
              <a:rPr lang="en-US" sz="2400" dirty="0"/>
              <a:t>Example:      2KOH</a:t>
            </a:r>
            <a:r>
              <a:rPr lang="en-US" sz="2400" baseline="-25000" dirty="0"/>
              <a:t>(</a:t>
            </a:r>
            <a:r>
              <a:rPr lang="en-US" sz="2400" baseline="-25000" dirty="0" err="1"/>
              <a:t>aq</a:t>
            </a:r>
            <a:r>
              <a:rPr lang="en-US" sz="2400" baseline="-25000" dirty="0"/>
              <a:t>)</a:t>
            </a:r>
            <a:r>
              <a:rPr lang="en-US" sz="2400" dirty="0"/>
              <a:t> + SO</a:t>
            </a:r>
            <a:r>
              <a:rPr lang="en-US" sz="2400" baseline="-25000" dirty="0"/>
              <a:t>2(g)</a:t>
            </a:r>
            <a:r>
              <a:rPr lang="en-US" sz="2400" dirty="0"/>
              <a:t> → K</a:t>
            </a:r>
            <a:r>
              <a:rPr lang="en-US" sz="2400" baseline="-25000" dirty="0"/>
              <a:t>2</a:t>
            </a:r>
            <a:r>
              <a:rPr lang="en-US" sz="2400" dirty="0"/>
              <a:t>SO</a:t>
            </a:r>
            <a:r>
              <a:rPr lang="en-US" sz="2400" baseline="-25000" dirty="0"/>
              <a:t>3(</a:t>
            </a:r>
            <a:r>
              <a:rPr lang="en-US" sz="2400" baseline="-25000" dirty="0" err="1"/>
              <a:t>aq</a:t>
            </a:r>
            <a:r>
              <a:rPr lang="en-US" sz="2400" baseline="-25000" dirty="0"/>
              <a:t>)</a:t>
            </a:r>
            <a:r>
              <a:rPr lang="en-US" sz="2400" dirty="0"/>
              <a:t> + H</a:t>
            </a:r>
            <a:r>
              <a:rPr lang="en-US" sz="2400" baseline="-25000" dirty="0"/>
              <a:t>2</a:t>
            </a:r>
            <a:r>
              <a:rPr lang="en-US" sz="2400" dirty="0"/>
              <a:t>O</a:t>
            </a:r>
            <a:r>
              <a:rPr lang="en-US" sz="2400" baseline="-25000" dirty="0"/>
              <a:t>(l)</a:t>
            </a:r>
          </a:p>
          <a:p>
            <a:pPr>
              <a:lnSpc>
                <a:spcPct val="150000"/>
              </a:lnSpc>
            </a:pPr>
            <a:endParaRPr lang="en-US" sz="2400" baseline="-25000" dirty="0"/>
          </a:p>
          <a:p>
            <a:pPr>
              <a:lnSpc>
                <a:spcPct val="150000"/>
              </a:lnSpc>
            </a:pPr>
            <a:r>
              <a:rPr lang="en-US" sz="2400" baseline="-25000" dirty="0"/>
              <a:t>                             </a:t>
            </a:r>
            <a:r>
              <a:rPr lang="en-US" sz="2400" dirty="0"/>
              <a:t>2OH</a:t>
            </a:r>
            <a:r>
              <a:rPr lang="en-US" sz="2400" baseline="30000" dirty="0"/>
              <a:t>-</a:t>
            </a:r>
            <a:r>
              <a:rPr lang="en-US" sz="2400" baseline="-25000" dirty="0"/>
              <a:t>(</a:t>
            </a:r>
            <a:r>
              <a:rPr lang="en-US" sz="2400" baseline="-25000" dirty="0" err="1"/>
              <a:t>aq</a:t>
            </a:r>
            <a:r>
              <a:rPr lang="en-US" sz="2400" baseline="-25000" dirty="0"/>
              <a:t>)</a:t>
            </a:r>
            <a:r>
              <a:rPr lang="en-US" sz="2400" dirty="0"/>
              <a:t> + SO</a:t>
            </a:r>
            <a:r>
              <a:rPr lang="en-US" sz="2400" baseline="-25000" dirty="0"/>
              <a:t>2(g)</a:t>
            </a:r>
            <a:r>
              <a:rPr lang="en-US" sz="2400" dirty="0"/>
              <a:t> → SO</a:t>
            </a:r>
            <a:r>
              <a:rPr lang="en-US" sz="2400" baseline="-25000" dirty="0"/>
              <a:t>3</a:t>
            </a:r>
            <a:r>
              <a:rPr lang="en-US" sz="2400" baseline="30000" dirty="0"/>
              <a:t>2-</a:t>
            </a:r>
            <a:r>
              <a:rPr lang="en-US" sz="2400" baseline="-25000" dirty="0"/>
              <a:t>(</a:t>
            </a:r>
            <a:r>
              <a:rPr lang="en-US" sz="2400" baseline="-25000" dirty="0" err="1"/>
              <a:t>aq</a:t>
            </a:r>
            <a:r>
              <a:rPr lang="en-US" sz="2400" baseline="-25000" dirty="0"/>
              <a:t>)</a:t>
            </a:r>
            <a:r>
              <a:rPr lang="en-US" sz="2400" dirty="0"/>
              <a:t> + H</a:t>
            </a:r>
            <a:r>
              <a:rPr lang="en-US" sz="2400" baseline="-25000" dirty="0"/>
              <a:t>2</a:t>
            </a:r>
            <a:r>
              <a:rPr lang="en-US" sz="2400" dirty="0"/>
              <a:t>O</a:t>
            </a:r>
            <a:r>
              <a:rPr lang="en-US" sz="2400" baseline="-25000" dirty="0"/>
              <a:t>(l)</a:t>
            </a:r>
          </a:p>
        </p:txBody>
      </p:sp>
      <p:sp>
        <p:nvSpPr>
          <p:cNvPr id="9" name="TextBox 8">
            <a:extLst>
              <a:ext uri="{FF2B5EF4-FFF2-40B4-BE49-F238E27FC236}">
                <a16:creationId xmlns:a16="http://schemas.microsoft.com/office/drawing/2014/main" id="{8FD06B9F-AD00-413E-B268-167DA54BC61A}"/>
              </a:ext>
            </a:extLst>
          </p:cNvPr>
          <p:cNvSpPr txBox="1"/>
          <p:nvPr/>
        </p:nvSpPr>
        <p:spPr>
          <a:xfrm>
            <a:off x="0" y="3486065"/>
            <a:ext cx="11963400" cy="2816156"/>
          </a:xfrm>
          <a:prstGeom prst="rect">
            <a:avLst/>
          </a:prstGeom>
          <a:noFill/>
        </p:spPr>
        <p:txBody>
          <a:bodyPr wrap="square">
            <a:spAutoFit/>
          </a:bodyPr>
          <a:lstStyle/>
          <a:p>
            <a:pPr>
              <a:lnSpc>
                <a:spcPct val="150000"/>
              </a:lnSpc>
            </a:pPr>
            <a:r>
              <a:rPr lang="en-US" sz="2400" dirty="0"/>
              <a:t>Observations: </a:t>
            </a:r>
          </a:p>
          <a:p>
            <a:pPr marL="800100" lvl="1" indent="-342900">
              <a:lnSpc>
                <a:spcPct val="150000"/>
              </a:lnSpc>
              <a:buFont typeface="Arial" panose="020B0604020202020204" pitchFamily="34" charset="0"/>
              <a:buChar char="•"/>
            </a:pPr>
            <a:r>
              <a:rPr lang="en-US" sz="2400" dirty="0"/>
              <a:t>Considered a two-step process – first the non-metal oxide (sulfur dioxide, carbon dioxide, nitrogen dioxide, phosphorous (v) oxide) reacts with the water to form an acid solution. The acid formed then reacts with the base to form the salt and water (see essential chemistry) </a:t>
            </a:r>
          </a:p>
        </p:txBody>
      </p:sp>
    </p:spTree>
    <p:extLst>
      <p:ext uri="{BB962C8B-B14F-4D97-AF65-F5344CB8AC3E}">
        <p14:creationId xmlns:p14="http://schemas.microsoft.com/office/powerpoint/2010/main" val="344025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957976D-253B-40BA-8CF4-D57A2F1C462C}"/>
              </a:ext>
            </a:extLst>
          </p:cNvPr>
          <p:cNvSpPr txBox="1"/>
          <p:nvPr/>
        </p:nvSpPr>
        <p:spPr>
          <a:xfrm>
            <a:off x="685800" y="1581150"/>
            <a:ext cx="10991850"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smtClean="0"/>
              <a:t>Pearson 17.3</a:t>
            </a:r>
          </a:p>
          <a:p>
            <a:pPr marL="285750" indent="-285750">
              <a:lnSpc>
                <a:spcPct val="150000"/>
              </a:lnSpc>
              <a:buFont typeface="Arial" panose="020B0604020202020204" pitchFamily="34" charset="0"/>
              <a:buChar char="•"/>
            </a:pPr>
            <a:r>
              <a:rPr lang="en-US" sz="2400" dirty="0" smtClean="0"/>
              <a:t>Prep for STAWA </a:t>
            </a:r>
            <a:r>
              <a:rPr lang="en-US" sz="2400" dirty="0" err="1" smtClean="0"/>
              <a:t>expt</a:t>
            </a:r>
            <a:r>
              <a:rPr lang="en-US" sz="2400" dirty="0" smtClean="0"/>
              <a:t> 31</a:t>
            </a:r>
            <a:endParaRPr lang="en-AU" sz="2400" dirty="0"/>
          </a:p>
        </p:txBody>
      </p:sp>
      <p:sp>
        <p:nvSpPr>
          <p:cNvPr id="3" name="TextBox 2">
            <a:extLst>
              <a:ext uri="{FF2B5EF4-FFF2-40B4-BE49-F238E27FC236}">
                <a16:creationId xmlns:a16="http://schemas.microsoft.com/office/drawing/2014/main" id="{C4E4D595-78F8-48D4-896F-CBD0E38DBF24}"/>
              </a:ext>
            </a:extLst>
          </p:cNvPr>
          <p:cNvSpPr txBox="1"/>
          <p:nvPr/>
        </p:nvSpPr>
        <p:spPr>
          <a:xfrm>
            <a:off x="142875" y="123825"/>
            <a:ext cx="8315325" cy="523220"/>
          </a:xfrm>
          <a:prstGeom prst="rect">
            <a:avLst/>
          </a:prstGeom>
          <a:noFill/>
        </p:spPr>
        <p:txBody>
          <a:bodyPr wrap="square" rtlCol="0">
            <a:spAutoFit/>
          </a:bodyPr>
          <a:lstStyle/>
          <a:p>
            <a:r>
              <a:rPr lang="en-US" sz="2800" dirty="0"/>
              <a:t>On-going work</a:t>
            </a:r>
            <a:endParaRPr lang="en-AU" sz="2800" dirty="0"/>
          </a:p>
        </p:txBody>
      </p:sp>
    </p:spTree>
    <p:extLst>
      <p:ext uri="{BB962C8B-B14F-4D97-AF65-F5344CB8AC3E}">
        <p14:creationId xmlns:p14="http://schemas.microsoft.com/office/powerpoint/2010/main" val="2547000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Overview</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957976D-253B-40BA-8CF4-D57A2F1C462C}"/>
              </a:ext>
            </a:extLst>
          </p:cNvPr>
          <p:cNvSpPr txBox="1"/>
          <p:nvPr/>
        </p:nvSpPr>
        <p:spPr>
          <a:xfrm>
            <a:off x="685800" y="1581150"/>
            <a:ext cx="10991850"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Essential chemistry, </a:t>
            </a:r>
            <a:r>
              <a:rPr lang="en-US" sz="2400" dirty="0" smtClean="0"/>
              <a:t>chapter 3</a:t>
            </a:r>
            <a:endParaRPr lang="en-US" sz="2400" dirty="0"/>
          </a:p>
          <a:p>
            <a:pPr marL="285750" indent="-285750">
              <a:lnSpc>
                <a:spcPct val="150000"/>
              </a:lnSpc>
              <a:buFont typeface="Arial" panose="020B0604020202020204" pitchFamily="34" charset="0"/>
              <a:buChar char="•"/>
            </a:pPr>
            <a:r>
              <a:rPr lang="en-US" sz="2400" dirty="0"/>
              <a:t>Recall the common reactions</a:t>
            </a:r>
          </a:p>
          <a:p>
            <a:pPr marL="285750" indent="-285750">
              <a:lnSpc>
                <a:spcPct val="150000"/>
              </a:lnSpc>
              <a:buFont typeface="Arial" panose="020B0604020202020204" pitchFamily="34" charset="0"/>
              <a:buChar char="•"/>
            </a:pPr>
            <a:r>
              <a:rPr lang="en-US" sz="2400" dirty="0"/>
              <a:t>Write net ionic equations for reactions involving acids and bases</a:t>
            </a:r>
          </a:p>
          <a:p>
            <a:pPr marL="285750" indent="-285750">
              <a:lnSpc>
                <a:spcPct val="150000"/>
              </a:lnSpc>
              <a:buFont typeface="Arial" panose="020B0604020202020204" pitchFamily="34" charset="0"/>
              <a:buChar char="•"/>
            </a:pPr>
            <a:r>
              <a:rPr lang="en-US" sz="2400" dirty="0"/>
              <a:t>Be able to identify and predict observations for reactions involving acids and bases</a:t>
            </a:r>
          </a:p>
          <a:p>
            <a:pPr marL="285750" indent="-285750">
              <a:lnSpc>
                <a:spcPct val="150000"/>
              </a:lnSpc>
              <a:buFont typeface="Arial" panose="020B0604020202020204" pitchFamily="34" charset="0"/>
              <a:buChar char="•"/>
            </a:pPr>
            <a:endParaRPr lang="en-AU" sz="2400" dirty="0"/>
          </a:p>
        </p:txBody>
      </p:sp>
    </p:spTree>
    <p:extLst>
      <p:ext uri="{BB962C8B-B14F-4D97-AF65-F5344CB8AC3E}">
        <p14:creationId xmlns:p14="http://schemas.microsoft.com/office/powerpoint/2010/main" val="4082236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General properties</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graphicFrame>
        <p:nvGraphicFramePr>
          <p:cNvPr id="3" name="Table 4">
            <a:extLst>
              <a:ext uri="{FF2B5EF4-FFF2-40B4-BE49-F238E27FC236}">
                <a16:creationId xmlns:a16="http://schemas.microsoft.com/office/drawing/2014/main" id="{4352F82B-95A3-4A08-BC80-401EB59F68EA}"/>
              </a:ext>
            </a:extLst>
          </p:cNvPr>
          <p:cNvGraphicFramePr>
            <a:graphicFrameLocks noGrp="1"/>
          </p:cNvGraphicFramePr>
          <p:nvPr>
            <p:extLst>
              <p:ext uri="{D42A27DB-BD31-4B8C-83A1-F6EECF244321}">
                <p14:modId xmlns:p14="http://schemas.microsoft.com/office/powerpoint/2010/main" val="1910081317"/>
              </p:ext>
            </p:extLst>
          </p:nvPr>
        </p:nvGraphicFramePr>
        <p:xfrm>
          <a:off x="2146300" y="2552643"/>
          <a:ext cx="8128000" cy="310028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16471023"/>
                    </a:ext>
                  </a:extLst>
                </a:gridCol>
                <a:gridCol w="4064000">
                  <a:extLst>
                    <a:ext uri="{9D8B030D-6E8A-4147-A177-3AD203B41FA5}">
                      <a16:colId xmlns:a16="http://schemas.microsoft.com/office/drawing/2014/main" val="2590335659"/>
                    </a:ext>
                  </a:extLst>
                </a:gridCol>
              </a:tblGrid>
              <a:tr h="614872">
                <a:tc>
                  <a:txBody>
                    <a:bodyPr/>
                    <a:lstStyle/>
                    <a:p>
                      <a:pPr algn="ctr">
                        <a:lnSpc>
                          <a:spcPct val="150000"/>
                        </a:lnSpc>
                      </a:pPr>
                      <a:r>
                        <a:rPr lang="en-US" dirty="0"/>
                        <a:t>ACIDS</a:t>
                      </a:r>
                      <a:endParaRPr lang="en-AU" dirty="0"/>
                    </a:p>
                  </a:txBody>
                  <a:tcPr anchor="ctr"/>
                </a:tc>
                <a:tc>
                  <a:txBody>
                    <a:bodyPr/>
                    <a:lstStyle/>
                    <a:p>
                      <a:pPr algn="ctr">
                        <a:lnSpc>
                          <a:spcPct val="150000"/>
                        </a:lnSpc>
                      </a:pPr>
                      <a:r>
                        <a:rPr lang="en-US" dirty="0"/>
                        <a:t>BASES</a:t>
                      </a:r>
                      <a:endParaRPr lang="en-AU" dirty="0"/>
                    </a:p>
                  </a:txBody>
                  <a:tcPr anchor="ctr"/>
                </a:tc>
                <a:extLst>
                  <a:ext uri="{0D108BD9-81ED-4DB2-BD59-A6C34878D82A}">
                    <a16:rowId xmlns:a16="http://schemas.microsoft.com/office/drawing/2014/main" val="1530978336"/>
                  </a:ext>
                </a:extLst>
              </a:tr>
              <a:tr h="621354">
                <a:tc>
                  <a:txBody>
                    <a:bodyPr/>
                    <a:lstStyle/>
                    <a:p>
                      <a:pPr>
                        <a:lnSpc>
                          <a:spcPct val="150000"/>
                        </a:lnSpc>
                      </a:pPr>
                      <a:r>
                        <a:rPr lang="en-US" dirty="0"/>
                        <a:t>Conduct electricity</a:t>
                      </a:r>
                      <a:endParaRPr lang="en-AU" dirty="0"/>
                    </a:p>
                  </a:txBody>
                  <a:tcPr anchor="ctr"/>
                </a:tc>
                <a:tc>
                  <a:txBody>
                    <a:bodyPr/>
                    <a:lstStyle/>
                    <a:p>
                      <a:pPr>
                        <a:lnSpc>
                          <a:spcPct val="150000"/>
                        </a:lnSpc>
                      </a:pPr>
                      <a:r>
                        <a:rPr lang="en-US" dirty="0"/>
                        <a:t>Conduct electricity</a:t>
                      </a:r>
                      <a:endParaRPr lang="en-AU" dirty="0"/>
                    </a:p>
                  </a:txBody>
                  <a:tcPr anchor="ctr"/>
                </a:tc>
                <a:extLst>
                  <a:ext uri="{0D108BD9-81ED-4DB2-BD59-A6C34878D82A}">
                    <a16:rowId xmlns:a16="http://schemas.microsoft.com/office/drawing/2014/main" val="532539657"/>
                  </a:ext>
                </a:extLst>
              </a:tr>
              <a:tr h="621354">
                <a:tc>
                  <a:txBody>
                    <a:bodyPr/>
                    <a:lstStyle/>
                    <a:p>
                      <a:pPr>
                        <a:lnSpc>
                          <a:spcPct val="150000"/>
                        </a:lnSpc>
                      </a:pPr>
                      <a:r>
                        <a:rPr lang="en-US" dirty="0"/>
                        <a:t>Turn blue litmus paper red</a:t>
                      </a:r>
                      <a:endParaRPr lang="en-AU" dirty="0"/>
                    </a:p>
                  </a:txBody>
                  <a:tcPr anchor="ctr"/>
                </a:tc>
                <a:tc>
                  <a:txBody>
                    <a:bodyPr/>
                    <a:lstStyle/>
                    <a:p>
                      <a:pPr>
                        <a:lnSpc>
                          <a:spcPct val="150000"/>
                        </a:lnSpc>
                      </a:pPr>
                      <a:r>
                        <a:rPr lang="en-US" dirty="0"/>
                        <a:t>Turn red litmus paper blue</a:t>
                      </a:r>
                      <a:endParaRPr lang="en-AU" dirty="0"/>
                    </a:p>
                  </a:txBody>
                  <a:tcPr anchor="ctr"/>
                </a:tc>
                <a:extLst>
                  <a:ext uri="{0D108BD9-81ED-4DB2-BD59-A6C34878D82A}">
                    <a16:rowId xmlns:a16="http://schemas.microsoft.com/office/drawing/2014/main" val="1304929419"/>
                  </a:ext>
                </a:extLst>
              </a:tr>
              <a:tr h="621354">
                <a:tc>
                  <a:txBody>
                    <a:bodyPr/>
                    <a:lstStyle/>
                    <a:p>
                      <a:pPr>
                        <a:lnSpc>
                          <a:spcPct val="150000"/>
                        </a:lnSpc>
                      </a:pPr>
                      <a:r>
                        <a:rPr lang="en-US" dirty="0"/>
                        <a:t>Sour taste</a:t>
                      </a:r>
                      <a:endParaRPr lang="en-AU" dirty="0"/>
                    </a:p>
                  </a:txBody>
                  <a:tcPr anchor="ctr"/>
                </a:tc>
                <a:tc>
                  <a:txBody>
                    <a:bodyPr/>
                    <a:lstStyle/>
                    <a:p>
                      <a:pPr>
                        <a:lnSpc>
                          <a:spcPct val="150000"/>
                        </a:lnSpc>
                      </a:pPr>
                      <a:r>
                        <a:rPr lang="en-US" dirty="0"/>
                        <a:t>Bitter taste</a:t>
                      </a:r>
                      <a:endParaRPr lang="en-AU" dirty="0"/>
                    </a:p>
                  </a:txBody>
                  <a:tcPr anchor="ctr"/>
                </a:tc>
                <a:extLst>
                  <a:ext uri="{0D108BD9-81ED-4DB2-BD59-A6C34878D82A}">
                    <a16:rowId xmlns:a16="http://schemas.microsoft.com/office/drawing/2014/main" val="4019301427"/>
                  </a:ext>
                </a:extLst>
              </a:tr>
              <a:tr h="621354">
                <a:tc>
                  <a:txBody>
                    <a:bodyPr/>
                    <a:lstStyle/>
                    <a:p>
                      <a:pPr>
                        <a:lnSpc>
                          <a:spcPct val="150000"/>
                        </a:lnSpc>
                      </a:pPr>
                      <a:endParaRPr lang="en-AU"/>
                    </a:p>
                  </a:txBody>
                  <a:tcPr anchor="ctr"/>
                </a:tc>
                <a:tc>
                  <a:txBody>
                    <a:bodyPr/>
                    <a:lstStyle/>
                    <a:p>
                      <a:pPr>
                        <a:lnSpc>
                          <a:spcPct val="150000"/>
                        </a:lnSpc>
                      </a:pPr>
                      <a:r>
                        <a:rPr lang="en-US" dirty="0"/>
                        <a:t>Slippery, soapy feel</a:t>
                      </a:r>
                      <a:endParaRPr lang="en-AU" dirty="0"/>
                    </a:p>
                  </a:txBody>
                  <a:tcPr anchor="ctr"/>
                </a:tc>
                <a:extLst>
                  <a:ext uri="{0D108BD9-81ED-4DB2-BD59-A6C34878D82A}">
                    <a16:rowId xmlns:a16="http://schemas.microsoft.com/office/drawing/2014/main" val="2731313159"/>
                  </a:ext>
                </a:extLst>
              </a:tr>
            </a:tbl>
          </a:graphicData>
        </a:graphic>
      </p:graphicFrame>
      <p:pic>
        <p:nvPicPr>
          <p:cNvPr id="5" name="Picture 4">
            <a:extLst>
              <a:ext uri="{FF2B5EF4-FFF2-40B4-BE49-F238E27FC236}">
                <a16:creationId xmlns:a16="http://schemas.microsoft.com/office/drawing/2014/main" id="{DE9A64CF-880A-42C0-B4EF-41C90609AE2B}"/>
              </a:ext>
            </a:extLst>
          </p:cNvPr>
          <p:cNvPicPr>
            <a:picLocks noChangeAspect="1"/>
          </p:cNvPicPr>
          <p:nvPr/>
        </p:nvPicPr>
        <p:blipFill rotWithShape="1">
          <a:blip r:embed="rId3"/>
          <a:srcRect t="12094" b="6852"/>
          <a:stretch/>
        </p:blipFill>
        <p:spPr>
          <a:xfrm>
            <a:off x="276770" y="1137051"/>
            <a:ext cx="1713955" cy="1880563"/>
          </a:xfrm>
          <a:prstGeom prst="rect">
            <a:avLst/>
          </a:prstGeom>
        </p:spPr>
      </p:pic>
      <p:cxnSp>
        <p:nvCxnSpPr>
          <p:cNvPr id="9" name="Connector: Elbow 8">
            <a:extLst>
              <a:ext uri="{FF2B5EF4-FFF2-40B4-BE49-F238E27FC236}">
                <a16:creationId xmlns:a16="http://schemas.microsoft.com/office/drawing/2014/main" id="{E53240D0-284B-40A6-B6CD-13924F336AD2}"/>
              </a:ext>
            </a:extLst>
          </p:cNvPr>
          <p:cNvCxnSpPr>
            <a:stCxn id="5" idx="2"/>
          </p:cNvCxnSpPr>
          <p:nvPr/>
        </p:nvCxnSpPr>
        <p:spPr>
          <a:xfrm rot="16200000" flipH="1">
            <a:off x="1323206" y="2828155"/>
            <a:ext cx="478061" cy="85697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46129AB-C92E-4C04-86ED-03500DCDFF14}"/>
              </a:ext>
            </a:extLst>
          </p:cNvPr>
          <p:cNvPicPr>
            <a:picLocks noChangeAspect="1"/>
          </p:cNvPicPr>
          <p:nvPr/>
        </p:nvPicPr>
        <p:blipFill rotWithShape="1">
          <a:blip r:embed="rId4"/>
          <a:srcRect r="50000"/>
          <a:stretch/>
        </p:blipFill>
        <p:spPr>
          <a:xfrm>
            <a:off x="10353674" y="1352493"/>
            <a:ext cx="1838325" cy="2400300"/>
          </a:xfrm>
          <a:prstGeom prst="rect">
            <a:avLst/>
          </a:prstGeom>
        </p:spPr>
      </p:pic>
      <p:pic>
        <p:nvPicPr>
          <p:cNvPr id="12" name="Picture 11" descr="A picture containing food, table&#10;&#10;Description automatically generated">
            <a:extLst>
              <a:ext uri="{FF2B5EF4-FFF2-40B4-BE49-F238E27FC236}">
                <a16:creationId xmlns:a16="http://schemas.microsoft.com/office/drawing/2014/main" id="{29590B49-FAC7-40F3-9242-585C71AE68DC}"/>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152400" y="4333875"/>
            <a:ext cx="1838325" cy="2400300"/>
          </a:xfrm>
          <a:prstGeom prst="rect">
            <a:avLst/>
          </a:prstGeom>
        </p:spPr>
      </p:pic>
      <p:cxnSp>
        <p:nvCxnSpPr>
          <p:cNvPr id="14" name="Connector: Elbow 13">
            <a:extLst>
              <a:ext uri="{FF2B5EF4-FFF2-40B4-BE49-F238E27FC236}">
                <a16:creationId xmlns:a16="http://schemas.microsoft.com/office/drawing/2014/main" id="{C8CE28ED-804C-47B4-BA43-2F2E7C5F02E2}"/>
              </a:ext>
            </a:extLst>
          </p:cNvPr>
          <p:cNvCxnSpPr>
            <a:stCxn id="12" idx="0"/>
          </p:cNvCxnSpPr>
          <p:nvPr/>
        </p:nvCxnSpPr>
        <p:spPr>
          <a:xfrm rot="5400000" flipH="1" flipV="1">
            <a:off x="1415600" y="3758750"/>
            <a:ext cx="231088" cy="91916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A6934F4-D4C3-4402-B972-B457B3BC5CCF}"/>
              </a:ext>
            </a:extLst>
          </p:cNvPr>
          <p:cNvCxnSpPr>
            <a:stCxn id="10" idx="2"/>
          </p:cNvCxnSpPr>
          <p:nvPr/>
        </p:nvCxnSpPr>
        <p:spPr>
          <a:xfrm rot="5400000">
            <a:off x="10680645" y="3510595"/>
            <a:ext cx="349994" cy="83439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5FD54A6-C96D-495E-ABAE-9AFCF43D82D5}"/>
              </a:ext>
            </a:extLst>
          </p:cNvPr>
          <p:cNvPicPr>
            <a:picLocks noChangeAspect="1"/>
          </p:cNvPicPr>
          <p:nvPr/>
        </p:nvPicPr>
        <p:blipFill rotWithShape="1">
          <a:blip r:embed="rId6"/>
          <a:srcRect l="19183" t="11635" r="17610"/>
          <a:stretch/>
        </p:blipFill>
        <p:spPr>
          <a:xfrm>
            <a:off x="9628188" y="5112889"/>
            <a:ext cx="2411412" cy="1685589"/>
          </a:xfrm>
          <a:prstGeom prst="rect">
            <a:avLst/>
          </a:prstGeom>
        </p:spPr>
      </p:pic>
      <p:cxnSp>
        <p:nvCxnSpPr>
          <p:cNvPr id="20" name="Connector: Elbow 19">
            <a:extLst>
              <a:ext uri="{FF2B5EF4-FFF2-40B4-BE49-F238E27FC236}">
                <a16:creationId xmlns:a16="http://schemas.microsoft.com/office/drawing/2014/main" id="{A0E43410-F545-4488-8E47-11831C667DFB}"/>
              </a:ext>
            </a:extLst>
          </p:cNvPr>
          <p:cNvCxnSpPr>
            <a:stCxn id="18" idx="1"/>
          </p:cNvCxnSpPr>
          <p:nvPr/>
        </p:nvCxnSpPr>
        <p:spPr>
          <a:xfrm rot="10800000">
            <a:off x="8684894" y="5372100"/>
            <a:ext cx="943294" cy="58358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5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General properties</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187CEE6B-5E56-470A-914E-5D5883EC838E}"/>
              </a:ext>
            </a:extLst>
          </p:cNvPr>
          <p:cNvGrpSpPr/>
          <p:nvPr/>
        </p:nvGrpSpPr>
        <p:grpSpPr>
          <a:xfrm>
            <a:off x="142875" y="763234"/>
            <a:ext cx="5953125" cy="3094391"/>
            <a:chOff x="266700" y="1668109"/>
            <a:chExt cx="7858123" cy="3826328"/>
          </a:xfrm>
        </p:grpSpPr>
        <p:pic>
          <p:nvPicPr>
            <p:cNvPr id="10" name="Picture 9">
              <a:extLst>
                <a:ext uri="{FF2B5EF4-FFF2-40B4-BE49-F238E27FC236}">
                  <a16:creationId xmlns:a16="http://schemas.microsoft.com/office/drawing/2014/main" id="{346129AB-C92E-4C04-86ED-03500DCDFF14}"/>
                </a:ext>
              </a:extLst>
            </p:cNvPr>
            <p:cNvPicPr>
              <a:picLocks noChangeAspect="1"/>
            </p:cNvPicPr>
            <p:nvPr/>
          </p:nvPicPr>
          <p:blipFill rotWithShape="1">
            <a:blip r:embed="rId3"/>
            <a:srcRect r="50000"/>
            <a:stretch/>
          </p:blipFill>
          <p:spPr>
            <a:xfrm>
              <a:off x="5200648" y="1676343"/>
              <a:ext cx="2924175" cy="3818094"/>
            </a:xfrm>
            <a:prstGeom prst="rect">
              <a:avLst/>
            </a:prstGeom>
          </p:spPr>
        </p:pic>
        <p:pic>
          <p:nvPicPr>
            <p:cNvPr id="12" name="Picture 11" descr="A picture containing food, table&#10;&#10;Description automatically generated">
              <a:extLst>
                <a:ext uri="{FF2B5EF4-FFF2-40B4-BE49-F238E27FC236}">
                  <a16:creationId xmlns:a16="http://schemas.microsoft.com/office/drawing/2014/main" id="{29590B49-FAC7-40F3-9242-585C71AE68DC}"/>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266700" y="1676343"/>
              <a:ext cx="2924175" cy="3818094"/>
            </a:xfrm>
            <a:prstGeom prst="rect">
              <a:avLst/>
            </a:prstGeom>
          </p:spPr>
        </p:pic>
        <p:pic>
          <p:nvPicPr>
            <p:cNvPr id="7" name="Picture 6">
              <a:extLst>
                <a:ext uri="{FF2B5EF4-FFF2-40B4-BE49-F238E27FC236}">
                  <a16:creationId xmlns:a16="http://schemas.microsoft.com/office/drawing/2014/main" id="{7885F329-71F3-4B8C-9A03-F84A8AFC8FA9}"/>
                </a:ext>
              </a:extLst>
            </p:cNvPr>
            <p:cNvPicPr>
              <a:picLocks noChangeAspect="1"/>
            </p:cNvPicPr>
            <p:nvPr/>
          </p:nvPicPr>
          <p:blipFill>
            <a:blip r:embed="rId5"/>
            <a:stretch>
              <a:fillRect/>
            </a:stretch>
          </p:blipFill>
          <p:spPr>
            <a:xfrm>
              <a:off x="3190875" y="1668109"/>
              <a:ext cx="2009773" cy="3816806"/>
            </a:xfrm>
            <a:prstGeom prst="rect">
              <a:avLst/>
            </a:prstGeom>
          </p:spPr>
        </p:pic>
      </p:grpSp>
      <p:pic>
        <p:nvPicPr>
          <p:cNvPr id="8" name="Picture 7">
            <a:extLst>
              <a:ext uri="{FF2B5EF4-FFF2-40B4-BE49-F238E27FC236}">
                <a16:creationId xmlns:a16="http://schemas.microsoft.com/office/drawing/2014/main" id="{D1A598C0-1AF4-4EBF-8836-54A191894ED4}"/>
              </a:ext>
            </a:extLst>
          </p:cNvPr>
          <p:cNvPicPr>
            <a:picLocks noChangeAspect="1"/>
          </p:cNvPicPr>
          <p:nvPr/>
        </p:nvPicPr>
        <p:blipFill>
          <a:blip r:embed="rId6"/>
          <a:stretch>
            <a:fillRect/>
          </a:stretch>
        </p:blipFill>
        <p:spPr>
          <a:xfrm>
            <a:off x="6218874" y="3424695"/>
            <a:ext cx="5830251" cy="3329582"/>
          </a:xfrm>
          <a:prstGeom prst="rect">
            <a:avLst/>
          </a:prstGeom>
        </p:spPr>
      </p:pic>
    </p:spTree>
    <p:extLst>
      <p:ext uri="{BB962C8B-B14F-4D97-AF65-F5344CB8AC3E}">
        <p14:creationId xmlns:p14="http://schemas.microsoft.com/office/powerpoint/2010/main" val="4039686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Examples of acids and bases</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graphicFrame>
        <p:nvGraphicFramePr>
          <p:cNvPr id="7" name="Table 8">
            <a:extLst>
              <a:ext uri="{FF2B5EF4-FFF2-40B4-BE49-F238E27FC236}">
                <a16:creationId xmlns:a16="http://schemas.microsoft.com/office/drawing/2014/main" id="{14A75AD0-02B7-4900-BDD3-48D5A7E43A47}"/>
              </a:ext>
            </a:extLst>
          </p:cNvPr>
          <p:cNvGraphicFramePr>
            <a:graphicFrameLocks noGrp="1"/>
          </p:cNvGraphicFramePr>
          <p:nvPr>
            <p:extLst>
              <p:ext uri="{D42A27DB-BD31-4B8C-83A1-F6EECF244321}">
                <p14:modId xmlns:p14="http://schemas.microsoft.com/office/powerpoint/2010/main" val="2709644461"/>
              </p:ext>
            </p:extLst>
          </p:nvPr>
        </p:nvGraphicFramePr>
        <p:xfrm>
          <a:off x="526096" y="1533315"/>
          <a:ext cx="11303954" cy="5029200"/>
        </p:xfrm>
        <a:graphic>
          <a:graphicData uri="http://schemas.openxmlformats.org/drawingml/2006/table">
            <a:tbl>
              <a:tblPr firstRow="1" bandRow="1">
                <a:tableStyleId>{5C22544A-7EE6-4342-B048-85BDC9FD1C3A}</a:tableStyleId>
              </a:tblPr>
              <a:tblGrid>
                <a:gridCol w="5292632">
                  <a:extLst>
                    <a:ext uri="{9D8B030D-6E8A-4147-A177-3AD203B41FA5}">
                      <a16:colId xmlns:a16="http://schemas.microsoft.com/office/drawing/2014/main" val="3579222993"/>
                    </a:ext>
                  </a:extLst>
                </a:gridCol>
                <a:gridCol w="6011322">
                  <a:extLst>
                    <a:ext uri="{9D8B030D-6E8A-4147-A177-3AD203B41FA5}">
                      <a16:colId xmlns:a16="http://schemas.microsoft.com/office/drawing/2014/main" val="2247030273"/>
                    </a:ext>
                  </a:extLst>
                </a:gridCol>
              </a:tblGrid>
              <a:tr h="370840">
                <a:tc>
                  <a:txBody>
                    <a:bodyPr/>
                    <a:lstStyle/>
                    <a:p>
                      <a:pPr>
                        <a:lnSpc>
                          <a:spcPct val="150000"/>
                        </a:lnSpc>
                      </a:pPr>
                      <a:r>
                        <a:rPr lang="en-US" sz="2400" dirty="0"/>
                        <a:t>Common Acids</a:t>
                      </a:r>
                      <a:endParaRPr lang="en-AU" sz="2400" dirty="0"/>
                    </a:p>
                  </a:txBody>
                  <a:tcPr/>
                </a:tc>
                <a:tc>
                  <a:txBody>
                    <a:bodyPr/>
                    <a:lstStyle/>
                    <a:p>
                      <a:pPr>
                        <a:lnSpc>
                          <a:spcPct val="150000"/>
                        </a:lnSpc>
                      </a:pPr>
                      <a:r>
                        <a:rPr lang="en-US" sz="2400" dirty="0"/>
                        <a:t>Common Bases</a:t>
                      </a:r>
                      <a:endParaRPr lang="en-AU" sz="2400" dirty="0"/>
                    </a:p>
                  </a:txBody>
                  <a:tcPr/>
                </a:tc>
                <a:extLst>
                  <a:ext uri="{0D108BD9-81ED-4DB2-BD59-A6C34878D82A}">
                    <a16:rowId xmlns:a16="http://schemas.microsoft.com/office/drawing/2014/main" val="3765020447"/>
                  </a:ext>
                </a:extLst>
              </a:tr>
              <a:tr h="370840">
                <a:tc>
                  <a:txBody>
                    <a:bodyPr/>
                    <a:lstStyle/>
                    <a:p>
                      <a:pPr>
                        <a:lnSpc>
                          <a:spcPct val="150000"/>
                        </a:lnSpc>
                      </a:pPr>
                      <a:r>
                        <a:rPr lang="en-US" sz="2400" dirty="0"/>
                        <a:t>Hydrochloric acid           HCl</a:t>
                      </a:r>
                      <a:endParaRPr lang="en-AU" sz="2400" dirty="0"/>
                    </a:p>
                  </a:txBody>
                  <a:tcPr/>
                </a:tc>
                <a:tc>
                  <a:txBody>
                    <a:bodyPr/>
                    <a:lstStyle/>
                    <a:p>
                      <a:pPr>
                        <a:lnSpc>
                          <a:spcPct val="150000"/>
                        </a:lnSpc>
                      </a:pPr>
                      <a:r>
                        <a:rPr lang="en-US" sz="2400" dirty="0"/>
                        <a:t>Sodium hydroxide            NaOH</a:t>
                      </a:r>
                      <a:endParaRPr lang="en-AU" sz="2400" dirty="0"/>
                    </a:p>
                  </a:txBody>
                  <a:tcPr/>
                </a:tc>
                <a:extLst>
                  <a:ext uri="{0D108BD9-81ED-4DB2-BD59-A6C34878D82A}">
                    <a16:rowId xmlns:a16="http://schemas.microsoft.com/office/drawing/2014/main" val="531019331"/>
                  </a:ext>
                </a:extLst>
              </a:tr>
              <a:tr h="370840">
                <a:tc>
                  <a:txBody>
                    <a:bodyPr/>
                    <a:lstStyle/>
                    <a:p>
                      <a:pPr>
                        <a:lnSpc>
                          <a:spcPct val="150000"/>
                        </a:lnSpc>
                      </a:pPr>
                      <a:r>
                        <a:rPr lang="en-US" sz="2400" dirty="0"/>
                        <a:t>Sulfuric acid                  H</a:t>
                      </a:r>
                      <a:r>
                        <a:rPr lang="en-US" sz="2400" baseline="-25000" dirty="0"/>
                        <a:t>2</a:t>
                      </a:r>
                      <a:r>
                        <a:rPr lang="en-US" sz="2400" dirty="0"/>
                        <a:t>SO</a:t>
                      </a:r>
                      <a:r>
                        <a:rPr lang="en-US" sz="2400" baseline="-25000" dirty="0"/>
                        <a:t>4</a:t>
                      </a:r>
                      <a:endParaRPr lang="en-AU" sz="2400" baseline="-25000" dirty="0"/>
                    </a:p>
                  </a:txBody>
                  <a:tcPr/>
                </a:tc>
                <a:tc>
                  <a:txBody>
                    <a:bodyPr/>
                    <a:lstStyle/>
                    <a:p>
                      <a:pPr>
                        <a:lnSpc>
                          <a:spcPct val="150000"/>
                        </a:lnSpc>
                      </a:pPr>
                      <a:r>
                        <a:rPr lang="en-US" sz="2400" dirty="0"/>
                        <a:t>Ammonia                        NH</a:t>
                      </a:r>
                      <a:r>
                        <a:rPr lang="en-US" sz="2400" baseline="-25000" dirty="0"/>
                        <a:t>3</a:t>
                      </a:r>
                      <a:endParaRPr lang="en-AU" sz="2400" baseline="-25000" dirty="0"/>
                    </a:p>
                  </a:txBody>
                  <a:tcPr/>
                </a:tc>
                <a:extLst>
                  <a:ext uri="{0D108BD9-81ED-4DB2-BD59-A6C34878D82A}">
                    <a16:rowId xmlns:a16="http://schemas.microsoft.com/office/drawing/2014/main" val="2047480191"/>
                  </a:ext>
                </a:extLst>
              </a:tr>
              <a:tr h="370840">
                <a:tc>
                  <a:txBody>
                    <a:bodyPr/>
                    <a:lstStyle/>
                    <a:p>
                      <a:pPr>
                        <a:lnSpc>
                          <a:spcPct val="150000"/>
                        </a:lnSpc>
                      </a:pPr>
                      <a:r>
                        <a:rPr lang="en-US" sz="2400" dirty="0"/>
                        <a:t>Nitric acid                     HNO</a:t>
                      </a:r>
                      <a:r>
                        <a:rPr lang="en-US" sz="2400" baseline="-25000" dirty="0"/>
                        <a:t>3</a:t>
                      </a:r>
                      <a:endParaRPr lang="en-AU" sz="2400" baseline="-25000" dirty="0"/>
                    </a:p>
                  </a:txBody>
                  <a:tcPr/>
                </a:tc>
                <a:tc>
                  <a:txBody>
                    <a:bodyPr/>
                    <a:lstStyle/>
                    <a:p>
                      <a:pPr>
                        <a:lnSpc>
                          <a:spcPct val="150000"/>
                        </a:lnSpc>
                      </a:pPr>
                      <a:r>
                        <a:rPr lang="en-US" sz="2400" dirty="0"/>
                        <a:t>Ammonium hydroxide      NH</a:t>
                      </a:r>
                      <a:r>
                        <a:rPr lang="en-US" sz="2400" baseline="-25000" dirty="0"/>
                        <a:t>4</a:t>
                      </a:r>
                      <a:r>
                        <a:rPr lang="en-US" sz="2400" dirty="0"/>
                        <a:t>OH</a:t>
                      </a:r>
                      <a:endParaRPr lang="en-AU" sz="2400" dirty="0"/>
                    </a:p>
                  </a:txBody>
                  <a:tcPr/>
                </a:tc>
                <a:extLst>
                  <a:ext uri="{0D108BD9-81ED-4DB2-BD59-A6C34878D82A}">
                    <a16:rowId xmlns:a16="http://schemas.microsoft.com/office/drawing/2014/main" val="698467301"/>
                  </a:ext>
                </a:extLst>
              </a:tr>
              <a:tr h="370840">
                <a:tc>
                  <a:txBody>
                    <a:bodyPr/>
                    <a:lstStyle/>
                    <a:p>
                      <a:pPr>
                        <a:lnSpc>
                          <a:spcPct val="150000"/>
                        </a:lnSpc>
                      </a:pPr>
                      <a:r>
                        <a:rPr lang="en-US" sz="2400" dirty="0"/>
                        <a:t>Ethanoic acid                CH</a:t>
                      </a:r>
                      <a:r>
                        <a:rPr lang="en-US" sz="2400" baseline="-25000" dirty="0"/>
                        <a:t>3</a:t>
                      </a:r>
                      <a:r>
                        <a:rPr lang="en-US" sz="2400" dirty="0"/>
                        <a:t>COOH</a:t>
                      </a:r>
                      <a:endParaRPr lang="en-AU" sz="2400" dirty="0"/>
                    </a:p>
                  </a:txBody>
                  <a:tcPr/>
                </a:tc>
                <a:tc>
                  <a:txBody>
                    <a:bodyPr/>
                    <a:lstStyle/>
                    <a:p>
                      <a:pPr>
                        <a:lnSpc>
                          <a:spcPct val="150000"/>
                        </a:lnSpc>
                      </a:pPr>
                      <a:r>
                        <a:rPr lang="en-US" sz="2400" dirty="0"/>
                        <a:t>Magnesium hydroxide      Mg(OH)</a:t>
                      </a:r>
                      <a:r>
                        <a:rPr lang="en-US" sz="2400" baseline="-25000" dirty="0"/>
                        <a:t>2</a:t>
                      </a:r>
                      <a:endParaRPr lang="en-AU" sz="2400" baseline="-25000" dirty="0"/>
                    </a:p>
                  </a:txBody>
                  <a:tcPr/>
                </a:tc>
                <a:extLst>
                  <a:ext uri="{0D108BD9-81ED-4DB2-BD59-A6C34878D82A}">
                    <a16:rowId xmlns:a16="http://schemas.microsoft.com/office/drawing/2014/main" val="1393031727"/>
                  </a:ext>
                </a:extLst>
              </a:tr>
              <a:tr h="370840">
                <a:tc>
                  <a:txBody>
                    <a:bodyPr/>
                    <a:lstStyle/>
                    <a:p>
                      <a:pPr>
                        <a:lnSpc>
                          <a:spcPct val="150000"/>
                        </a:lnSpc>
                      </a:pPr>
                      <a:r>
                        <a:rPr lang="en-US" sz="2400" dirty="0"/>
                        <a:t>Citric acid                  </a:t>
                      </a:r>
                      <a:endParaRPr lang="en-AU" sz="2400" dirty="0"/>
                    </a:p>
                  </a:txBody>
                  <a:tcPr/>
                </a:tc>
                <a:tc>
                  <a:txBody>
                    <a:bodyPr/>
                    <a:lstStyle/>
                    <a:p>
                      <a:pPr>
                        <a:lnSpc>
                          <a:spcPct val="150000"/>
                        </a:lnSpc>
                      </a:pPr>
                      <a:r>
                        <a:rPr lang="en-US" sz="2400" dirty="0"/>
                        <a:t>Sodium hydrogen carbonate – baking soda                              NaHCO</a:t>
                      </a:r>
                      <a:r>
                        <a:rPr lang="en-US" sz="2400" baseline="-25000" dirty="0"/>
                        <a:t>3</a:t>
                      </a:r>
                      <a:endParaRPr lang="en-AU" sz="2400" baseline="-25000" dirty="0"/>
                    </a:p>
                  </a:txBody>
                  <a:tcPr/>
                </a:tc>
                <a:extLst>
                  <a:ext uri="{0D108BD9-81ED-4DB2-BD59-A6C34878D82A}">
                    <a16:rowId xmlns:a16="http://schemas.microsoft.com/office/drawing/2014/main" val="1425454014"/>
                  </a:ext>
                </a:extLst>
              </a:tr>
              <a:tr h="370840">
                <a:tc>
                  <a:txBody>
                    <a:bodyPr/>
                    <a:lstStyle/>
                    <a:p>
                      <a:pPr>
                        <a:lnSpc>
                          <a:spcPct val="150000"/>
                        </a:lnSpc>
                      </a:pPr>
                      <a:r>
                        <a:rPr lang="en-US" sz="2400" dirty="0"/>
                        <a:t>Carbonic acid</a:t>
                      </a:r>
                      <a:endParaRPr lang="en-AU" sz="2400" dirty="0"/>
                    </a:p>
                  </a:txBody>
                  <a:tcPr/>
                </a:tc>
                <a:tc>
                  <a:txBody>
                    <a:bodyPr/>
                    <a:lstStyle/>
                    <a:p>
                      <a:pPr>
                        <a:lnSpc>
                          <a:spcPct val="150000"/>
                        </a:lnSpc>
                      </a:pPr>
                      <a:endParaRPr lang="en-AU" sz="2400" dirty="0"/>
                    </a:p>
                  </a:txBody>
                  <a:tcPr/>
                </a:tc>
                <a:extLst>
                  <a:ext uri="{0D108BD9-81ED-4DB2-BD59-A6C34878D82A}">
                    <a16:rowId xmlns:a16="http://schemas.microsoft.com/office/drawing/2014/main" val="69011555"/>
                  </a:ext>
                </a:extLst>
              </a:tr>
            </a:tbl>
          </a:graphicData>
        </a:graphic>
      </p:graphicFrame>
    </p:spTree>
    <p:extLst>
      <p:ext uri="{BB962C8B-B14F-4D97-AF65-F5344CB8AC3E}">
        <p14:creationId xmlns:p14="http://schemas.microsoft.com/office/powerpoint/2010/main" val="2169451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Chemical reactions</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957976D-253B-40BA-8CF4-D57A2F1C462C}"/>
              </a:ext>
            </a:extLst>
          </p:cNvPr>
          <p:cNvSpPr txBox="1"/>
          <p:nvPr/>
        </p:nvSpPr>
        <p:spPr>
          <a:xfrm>
            <a:off x="285750" y="1260234"/>
            <a:ext cx="10991850" cy="600164"/>
          </a:xfrm>
          <a:prstGeom prst="rect">
            <a:avLst/>
          </a:prstGeom>
          <a:noFill/>
        </p:spPr>
        <p:txBody>
          <a:bodyPr wrap="square" rtlCol="0">
            <a:spAutoFit/>
          </a:bodyPr>
          <a:lstStyle/>
          <a:p>
            <a:pPr marL="457200" indent="-457200">
              <a:lnSpc>
                <a:spcPct val="150000"/>
              </a:lnSpc>
              <a:buFont typeface="+mj-lt"/>
              <a:buAutoNum type="arabicPeriod"/>
            </a:pPr>
            <a:r>
              <a:rPr lang="en-US" sz="2400" b="1" dirty="0"/>
              <a:t>Acid + metal → salt + hydrogen gas</a:t>
            </a:r>
            <a:endParaRPr lang="en-AU" sz="2400" b="1" dirty="0"/>
          </a:p>
        </p:txBody>
      </p:sp>
      <p:sp>
        <p:nvSpPr>
          <p:cNvPr id="3" name="TextBox 2">
            <a:extLst>
              <a:ext uri="{FF2B5EF4-FFF2-40B4-BE49-F238E27FC236}">
                <a16:creationId xmlns:a16="http://schemas.microsoft.com/office/drawing/2014/main" id="{EECC4375-F66D-4AD3-9FEC-9A2677C56E0E}"/>
              </a:ext>
            </a:extLst>
          </p:cNvPr>
          <p:cNvSpPr txBox="1"/>
          <p:nvPr/>
        </p:nvSpPr>
        <p:spPr>
          <a:xfrm>
            <a:off x="1247775" y="1848442"/>
            <a:ext cx="8924925" cy="1154162"/>
          </a:xfrm>
          <a:prstGeom prst="rect">
            <a:avLst/>
          </a:prstGeom>
          <a:noFill/>
        </p:spPr>
        <p:txBody>
          <a:bodyPr wrap="square" rtlCol="0">
            <a:spAutoFit/>
          </a:bodyPr>
          <a:lstStyle/>
          <a:p>
            <a:pPr>
              <a:lnSpc>
                <a:spcPct val="150000"/>
              </a:lnSpc>
            </a:pPr>
            <a:r>
              <a:rPr lang="en-US" sz="2400" dirty="0"/>
              <a:t>Example:             Ni</a:t>
            </a:r>
            <a:r>
              <a:rPr lang="en-US" sz="2400" baseline="-25000" dirty="0"/>
              <a:t>(s)</a:t>
            </a:r>
            <a:r>
              <a:rPr lang="en-US" sz="2400" dirty="0"/>
              <a:t> + HCl</a:t>
            </a:r>
            <a:r>
              <a:rPr lang="en-US" sz="2400" baseline="-25000" dirty="0"/>
              <a:t>(</a:t>
            </a:r>
            <a:r>
              <a:rPr lang="en-US" sz="2400" baseline="-25000" dirty="0" err="1"/>
              <a:t>aq</a:t>
            </a:r>
            <a:r>
              <a:rPr lang="en-US" sz="2400" baseline="-25000" dirty="0"/>
              <a:t>)</a:t>
            </a:r>
            <a:r>
              <a:rPr lang="en-US" sz="2400" dirty="0"/>
              <a:t> → NiCl</a:t>
            </a:r>
            <a:r>
              <a:rPr lang="en-US" sz="2400" baseline="-25000" dirty="0"/>
              <a:t>2(</a:t>
            </a:r>
            <a:r>
              <a:rPr lang="en-US" sz="2400" baseline="-25000" dirty="0" err="1"/>
              <a:t>aq</a:t>
            </a:r>
            <a:r>
              <a:rPr lang="en-US" sz="2400" baseline="-25000" dirty="0"/>
              <a:t>)</a:t>
            </a:r>
            <a:r>
              <a:rPr lang="en-US" sz="2400" dirty="0"/>
              <a:t> + H</a:t>
            </a:r>
            <a:r>
              <a:rPr lang="en-US" sz="2400" baseline="-25000" dirty="0"/>
              <a:t>2(g)</a:t>
            </a:r>
          </a:p>
          <a:p>
            <a:pPr>
              <a:lnSpc>
                <a:spcPct val="150000"/>
              </a:lnSpc>
            </a:pPr>
            <a:r>
              <a:rPr lang="en-US" sz="2400" baseline="-25000" dirty="0"/>
              <a:t>                                       </a:t>
            </a:r>
            <a:r>
              <a:rPr lang="en-US" sz="2400" dirty="0"/>
              <a:t>Ni</a:t>
            </a:r>
            <a:r>
              <a:rPr lang="en-US" sz="2400" baseline="-25000" dirty="0"/>
              <a:t>(s)</a:t>
            </a:r>
            <a:r>
              <a:rPr lang="en-US" sz="2400" dirty="0"/>
              <a:t> +  H</a:t>
            </a:r>
            <a:r>
              <a:rPr lang="en-US" sz="2400" baseline="30000" dirty="0"/>
              <a:t>+</a:t>
            </a:r>
            <a:r>
              <a:rPr lang="en-US" sz="2400" baseline="-25000" dirty="0"/>
              <a:t>(</a:t>
            </a:r>
            <a:r>
              <a:rPr lang="en-US" sz="2400" baseline="-25000" dirty="0" err="1"/>
              <a:t>aq</a:t>
            </a:r>
            <a:r>
              <a:rPr lang="en-US" sz="2400" baseline="-25000" dirty="0"/>
              <a:t>)</a:t>
            </a:r>
            <a:r>
              <a:rPr lang="en-US" sz="2400" dirty="0"/>
              <a:t> → Ni</a:t>
            </a:r>
            <a:r>
              <a:rPr lang="en-US" sz="2400" baseline="30000" dirty="0"/>
              <a:t>2+</a:t>
            </a:r>
            <a:r>
              <a:rPr lang="en-US" sz="2400" baseline="-25000" dirty="0"/>
              <a:t>(</a:t>
            </a:r>
            <a:r>
              <a:rPr lang="en-US" sz="2400" baseline="-25000" dirty="0" err="1"/>
              <a:t>aq</a:t>
            </a:r>
            <a:r>
              <a:rPr lang="en-US" sz="2400" baseline="-25000" dirty="0"/>
              <a:t>)</a:t>
            </a:r>
            <a:r>
              <a:rPr lang="en-US" sz="2400" dirty="0"/>
              <a:t> + H</a:t>
            </a:r>
            <a:r>
              <a:rPr lang="en-US" sz="2400" baseline="-25000" dirty="0"/>
              <a:t>2(g)</a:t>
            </a:r>
            <a:endParaRPr lang="en-AU" sz="2400" baseline="-25000" dirty="0"/>
          </a:p>
        </p:txBody>
      </p:sp>
      <p:pic>
        <p:nvPicPr>
          <p:cNvPr id="5" name="Picture 4">
            <a:extLst>
              <a:ext uri="{FF2B5EF4-FFF2-40B4-BE49-F238E27FC236}">
                <a16:creationId xmlns:a16="http://schemas.microsoft.com/office/drawing/2014/main" id="{CB5B93BB-0075-4CDA-8A12-BF4DEA03C933}"/>
              </a:ext>
            </a:extLst>
          </p:cNvPr>
          <p:cNvPicPr>
            <a:picLocks noChangeAspect="1"/>
          </p:cNvPicPr>
          <p:nvPr/>
        </p:nvPicPr>
        <p:blipFill>
          <a:blip r:embed="rId3"/>
          <a:stretch>
            <a:fillRect/>
          </a:stretch>
        </p:blipFill>
        <p:spPr>
          <a:xfrm>
            <a:off x="7024687" y="3429000"/>
            <a:ext cx="4881563" cy="3256002"/>
          </a:xfrm>
          <a:prstGeom prst="rect">
            <a:avLst/>
          </a:prstGeom>
        </p:spPr>
      </p:pic>
      <p:sp>
        <p:nvSpPr>
          <p:cNvPr id="9" name="TextBox 8">
            <a:extLst>
              <a:ext uri="{FF2B5EF4-FFF2-40B4-BE49-F238E27FC236}">
                <a16:creationId xmlns:a16="http://schemas.microsoft.com/office/drawing/2014/main" id="{8FD06B9F-AD00-413E-B268-167DA54BC61A}"/>
              </a:ext>
            </a:extLst>
          </p:cNvPr>
          <p:cNvSpPr txBox="1"/>
          <p:nvPr/>
        </p:nvSpPr>
        <p:spPr>
          <a:xfrm>
            <a:off x="285750" y="3429000"/>
            <a:ext cx="6705601" cy="2816156"/>
          </a:xfrm>
          <a:prstGeom prst="rect">
            <a:avLst/>
          </a:prstGeom>
          <a:noFill/>
        </p:spPr>
        <p:txBody>
          <a:bodyPr wrap="square">
            <a:spAutoFit/>
          </a:bodyPr>
          <a:lstStyle/>
          <a:p>
            <a:pPr>
              <a:lnSpc>
                <a:spcPct val="150000"/>
              </a:lnSpc>
            </a:pPr>
            <a:r>
              <a:rPr lang="en-US" sz="2400" dirty="0"/>
              <a:t>Observations: </a:t>
            </a:r>
          </a:p>
          <a:p>
            <a:pPr marL="800100" lvl="1" indent="-342900">
              <a:lnSpc>
                <a:spcPct val="150000"/>
              </a:lnSpc>
              <a:buFont typeface="Arial" panose="020B0604020202020204" pitchFamily="34" charset="0"/>
              <a:buChar char="•"/>
            </a:pPr>
            <a:r>
              <a:rPr lang="en-US" sz="2400" dirty="0"/>
              <a:t>Effervescence (formation of bubbles)</a:t>
            </a:r>
          </a:p>
          <a:p>
            <a:pPr marL="800100" lvl="1" indent="-342900">
              <a:lnSpc>
                <a:spcPct val="150000"/>
              </a:lnSpc>
              <a:buFont typeface="Arial" panose="020B0604020202020204" pitchFamily="34" charset="0"/>
              <a:buChar char="•"/>
            </a:pPr>
            <a:r>
              <a:rPr lang="en-US" sz="2400" dirty="0"/>
              <a:t>test for hydrogen gas formation using a “Pop test”</a:t>
            </a:r>
          </a:p>
          <a:p>
            <a:pPr marL="800100" lvl="1" indent="-342900">
              <a:lnSpc>
                <a:spcPct val="150000"/>
              </a:lnSpc>
              <a:buFont typeface="Arial" panose="020B0604020202020204" pitchFamily="34" charset="0"/>
              <a:buChar char="•"/>
            </a:pPr>
            <a:r>
              <a:rPr lang="en-US" sz="2400" dirty="0"/>
              <a:t>Metal dissolves over time</a:t>
            </a:r>
          </a:p>
        </p:txBody>
      </p:sp>
    </p:spTree>
    <p:extLst>
      <p:ext uri="{BB962C8B-B14F-4D97-AF65-F5344CB8AC3E}">
        <p14:creationId xmlns:p14="http://schemas.microsoft.com/office/powerpoint/2010/main" val="3203151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Chemical reactions</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957976D-253B-40BA-8CF4-D57A2F1C462C}"/>
              </a:ext>
            </a:extLst>
          </p:cNvPr>
          <p:cNvSpPr txBox="1"/>
          <p:nvPr/>
        </p:nvSpPr>
        <p:spPr>
          <a:xfrm>
            <a:off x="285750" y="1260234"/>
            <a:ext cx="10991850" cy="600164"/>
          </a:xfrm>
          <a:prstGeom prst="rect">
            <a:avLst/>
          </a:prstGeom>
          <a:noFill/>
        </p:spPr>
        <p:txBody>
          <a:bodyPr wrap="square" rtlCol="0">
            <a:spAutoFit/>
          </a:bodyPr>
          <a:lstStyle/>
          <a:p>
            <a:pPr marL="457200" indent="-457200">
              <a:lnSpc>
                <a:spcPct val="150000"/>
              </a:lnSpc>
              <a:buFont typeface="+mj-lt"/>
              <a:buAutoNum type="arabicPeriod" startAt="2"/>
            </a:pPr>
            <a:r>
              <a:rPr lang="en-US" sz="2400" b="1" dirty="0"/>
              <a:t>Acid + metal hydroxide → salt + water</a:t>
            </a:r>
            <a:endParaRPr lang="en-AU" sz="2400" b="1" dirty="0"/>
          </a:p>
        </p:txBody>
      </p:sp>
      <p:sp>
        <p:nvSpPr>
          <p:cNvPr id="3" name="TextBox 2">
            <a:extLst>
              <a:ext uri="{FF2B5EF4-FFF2-40B4-BE49-F238E27FC236}">
                <a16:creationId xmlns:a16="http://schemas.microsoft.com/office/drawing/2014/main" id="{EECC4375-F66D-4AD3-9FEC-9A2677C56E0E}"/>
              </a:ext>
            </a:extLst>
          </p:cNvPr>
          <p:cNvSpPr txBox="1"/>
          <p:nvPr/>
        </p:nvSpPr>
        <p:spPr>
          <a:xfrm>
            <a:off x="1247775" y="1848442"/>
            <a:ext cx="10239375" cy="1154162"/>
          </a:xfrm>
          <a:prstGeom prst="rect">
            <a:avLst/>
          </a:prstGeom>
          <a:noFill/>
        </p:spPr>
        <p:txBody>
          <a:bodyPr wrap="square" rtlCol="0">
            <a:spAutoFit/>
          </a:bodyPr>
          <a:lstStyle/>
          <a:p>
            <a:pPr>
              <a:lnSpc>
                <a:spcPct val="150000"/>
              </a:lnSpc>
            </a:pPr>
            <a:r>
              <a:rPr lang="en-US" sz="2400" dirty="0"/>
              <a:t>Example:     Ca(OH)</a:t>
            </a:r>
            <a:r>
              <a:rPr lang="en-US" sz="2400" baseline="-25000" dirty="0"/>
              <a:t>2(s)</a:t>
            </a:r>
            <a:r>
              <a:rPr lang="en-US" sz="2400" dirty="0"/>
              <a:t> + 2 HNO</a:t>
            </a:r>
            <a:r>
              <a:rPr lang="en-US" sz="2400" baseline="-25000" dirty="0"/>
              <a:t>3(</a:t>
            </a:r>
            <a:r>
              <a:rPr lang="en-US" sz="2400" baseline="-25000" dirty="0" err="1"/>
              <a:t>aq</a:t>
            </a:r>
            <a:r>
              <a:rPr lang="en-US" sz="2400" baseline="-25000" dirty="0"/>
              <a:t>)</a:t>
            </a:r>
            <a:r>
              <a:rPr lang="en-US" sz="2400" dirty="0"/>
              <a:t> → Ca(NO</a:t>
            </a:r>
            <a:r>
              <a:rPr lang="en-US" sz="2400" baseline="-25000" dirty="0"/>
              <a:t>3</a:t>
            </a:r>
            <a:r>
              <a:rPr lang="en-US" sz="2400" dirty="0"/>
              <a:t>)</a:t>
            </a:r>
            <a:r>
              <a:rPr lang="en-US" sz="2400" baseline="-25000" dirty="0"/>
              <a:t>2(</a:t>
            </a:r>
            <a:r>
              <a:rPr lang="en-US" sz="2400" baseline="-25000" dirty="0" err="1"/>
              <a:t>aq</a:t>
            </a:r>
            <a:r>
              <a:rPr lang="en-US" sz="2400" baseline="-25000" dirty="0"/>
              <a:t>)</a:t>
            </a:r>
            <a:r>
              <a:rPr lang="en-US" sz="2400" dirty="0"/>
              <a:t> + 2 H</a:t>
            </a:r>
            <a:r>
              <a:rPr lang="en-US" sz="2400" baseline="-25000" dirty="0"/>
              <a:t>2</a:t>
            </a:r>
            <a:r>
              <a:rPr lang="en-US" sz="2400" dirty="0"/>
              <a:t>O</a:t>
            </a:r>
            <a:r>
              <a:rPr lang="en-US" sz="2400" baseline="-25000" dirty="0"/>
              <a:t>(l)</a:t>
            </a:r>
            <a:endParaRPr lang="en-AU" sz="2400" baseline="-25000" dirty="0"/>
          </a:p>
          <a:p>
            <a:pPr>
              <a:lnSpc>
                <a:spcPct val="150000"/>
              </a:lnSpc>
            </a:pPr>
            <a:r>
              <a:rPr lang="en-US" sz="2400" baseline="-25000" dirty="0"/>
              <a:t>                            </a:t>
            </a:r>
            <a:r>
              <a:rPr lang="en-US" sz="2400" dirty="0"/>
              <a:t>Ca(OH)</a:t>
            </a:r>
            <a:r>
              <a:rPr lang="en-US" sz="2400" baseline="-25000" dirty="0"/>
              <a:t>2(s)</a:t>
            </a:r>
            <a:r>
              <a:rPr lang="en-US" sz="2400" dirty="0"/>
              <a:t> + 2 H</a:t>
            </a:r>
            <a:r>
              <a:rPr lang="en-US" sz="2400" baseline="30000" dirty="0"/>
              <a:t>+</a:t>
            </a:r>
            <a:r>
              <a:rPr lang="en-US" sz="2400" baseline="-25000" dirty="0"/>
              <a:t>(</a:t>
            </a:r>
            <a:r>
              <a:rPr lang="en-US" sz="2400" baseline="-25000" dirty="0" err="1"/>
              <a:t>aq</a:t>
            </a:r>
            <a:r>
              <a:rPr lang="en-US" sz="2400" baseline="-25000" dirty="0"/>
              <a:t>)</a:t>
            </a:r>
            <a:r>
              <a:rPr lang="en-US" sz="2400" dirty="0"/>
              <a:t> → Ca</a:t>
            </a:r>
            <a:r>
              <a:rPr lang="en-US" sz="2400" baseline="30000" dirty="0"/>
              <a:t>2+</a:t>
            </a:r>
            <a:r>
              <a:rPr lang="en-US" sz="2400" baseline="-25000" dirty="0"/>
              <a:t>(</a:t>
            </a:r>
            <a:r>
              <a:rPr lang="en-US" sz="2400" baseline="-25000" dirty="0" err="1"/>
              <a:t>aq</a:t>
            </a:r>
            <a:r>
              <a:rPr lang="en-US" sz="2400" baseline="-25000" dirty="0"/>
              <a:t>)</a:t>
            </a:r>
            <a:r>
              <a:rPr lang="en-US" sz="2400" dirty="0"/>
              <a:t> + 2 H</a:t>
            </a:r>
            <a:r>
              <a:rPr lang="en-US" sz="2400" baseline="-25000" dirty="0"/>
              <a:t>2</a:t>
            </a:r>
            <a:r>
              <a:rPr lang="en-US" sz="2400" dirty="0"/>
              <a:t>O</a:t>
            </a:r>
            <a:r>
              <a:rPr lang="en-US" sz="2400" baseline="-25000" dirty="0"/>
              <a:t>(l)</a:t>
            </a:r>
            <a:endParaRPr lang="en-AU" sz="2400" baseline="-25000" dirty="0"/>
          </a:p>
        </p:txBody>
      </p:sp>
      <p:sp>
        <p:nvSpPr>
          <p:cNvPr id="9" name="TextBox 8">
            <a:extLst>
              <a:ext uri="{FF2B5EF4-FFF2-40B4-BE49-F238E27FC236}">
                <a16:creationId xmlns:a16="http://schemas.microsoft.com/office/drawing/2014/main" id="{8FD06B9F-AD00-413E-B268-167DA54BC61A}"/>
              </a:ext>
            </a:extLst>
          </p:cNvPr>
          <p:cNvSpPr txBox="1"/>
          <p:nvPr/>
        </p:nvSpPr>
        <p:spPr>
          <a:xfrm>
            <a:off x="0" y="3120552"/>
            <a:ext cx="7705726" cy="3370153"/>
          </a:xfrm>
          <a:prstGeom prst="rect">
            <a:avLst/>
          </a:prstGeom>
          <a:noFill/>
        </p:spPr>
        <p:txBody>
          <a:bodyPr wrap="square">
            <a:spAutoFit/>
          </a:bodyPr>
          <a:lstStyle/>
          <a:p>
            <a:pPr>
              <a:lnSpc>
                <a:spcPct val="150000"/>
              </a:lnSpc>
            </a:pPr>
            <a:r>
              <a:rPr lang="en-US" sz="2400" dirty="0"/>
              <a:t>Observations: </a:t>
            </a:r>
          </a:p>
          <a:p>
            <a:pPr marL="800100" lvl="1" indent="-342900">
              <a:lnSpc>
                <a:spcPct val="150000"/>
              </a:lnSpc>
              <a:buFont typeface="Arial" panose="020B0604020202020204" pitchFamily="34" charset="0"/>
              <a:buChar char="•"/>
            </a:pPr>
            <a:r>
              <a:rPr lang="en-US" sz="2400" dirty="0"/>
              <a:t>Exothermic</a:t>
            </a:r>
          </a:p>
          <a:p>
            <a:pPr marL="800100" lvl="1" indent="-342900">
              <a:lnSpc>
                <a:spcPct val="150000"/>
              </a:lnSpc>
              <a:buFont typeface="Arial" panose="020B0604020202020204" pitchFamily="34" charset="0"/>
              <a:buChar char="•"/>
            </a:pPr>
            <a:r>
              <a:rPr lang="en-US" sz="2400" dirty="0"/>
              <a:t>If added solid base to acid, reactions often gets so hot the water that forms </a:t>
            </a:r>
            <a:r>
              <a:rPr lang="en-AU" sz="2400" dirty="0"/>
              <a:t>vaporises</a:t>
            </a:r>
          </a:p>
          <a:p>
            <a:pPr marL="800100" lvl="1" indent="-342900">
              <a:lnSpc>
                <a:spcPct val="150000"/>
              </a:lnSpc>
              <a:buFont typeface="Arial" panose="020B0604020202020204" pitchFamily="34" charset="0"/>
              <a:buChar char="•"/>
            </a:pPr>
            <a:r>
              <a:rPr lang="en-AU" sz="2400" dirty="0"/>
              <a:t>If salt formed is insoluble you will form a precipitate</a:t>
            </a:r>
          </a:p>
        </p:txBody>
      </p:sp>
      <p:pic>
        <p:nvPicPr>
          <p:cNvPr id="10" name="Picture 9">
            <a:extLst>
              <a:ext uri="{FF2B5EF4-FFF2-40B4-BE49-F238E27FC236}">
                <a16:creationId xmlns:a16="http://schemas.microsoft.com/office/drawing/2014/main" id="{32979585-0949-4EEB-B17F-BCA9FFF3B366}"/>
              </a:ext>
            </a:extLst>
          </p:cNvPr>
          <p:cNvPicPr>
            <a:picLocks noChangeAspect="1"/>
          </p:cNvPicPr>
          <p:nvPr/>
        </p:nvPicPr>
        <p:blipFill>
          <a:blip r:embed="rId3"/>
          <a:stretch>
            <a:fillRect/>
          </a:stretch>
        </p:blipFill>
        <p:spPr>
          <a:xfrm>
            <a:off x="7705726" y="3179526"/>
            <a:ext cx="4229650" cy="2997435"/>
          </a:xfrm>
          <a:prstGeom prst="rect">
            <a:avLst/>
          </a:prstGeom>
        </p:spPr>
      </p:pic>
      <p:sp>
        <p:nvSpPr>
          <p:cNvPr id="11" name="TextBox 10">
            <a:extLst>
              <a:ext uri="{FF2B5EF4-FFF2-40B4-BE49-F238E27FC236}">
                <a16:creationId xmlns:a16="http://schemas.microsoft.com/office/drawing/2014/main" id="{F8D436A3-67E6-40E6-A908-2E1C12EB0905}"/>
              </a:ext>
            </a:extLst>
          </p:cNvPr>
          <p:cNvSpPr txBox="1"/>
          <p:nvPr/>
        </p:nvSpPr>
        <p:spPr>
          <a:xfrm>
            <a:off x="6886575" y="6235935"/>
            <a:ext cx="5305425" cy="584775"/>
          </a:xfrm>
          <a:prstGeom prst="rect">
            <a:avLst/>
          </a:prstGeom>
          <a:noFill/>
        </p:spPr>
        <p:txBody>
          <a:bodyPr wrap="square" rtlCol="0">
            <a:spAutoFit/>
          </a:bodyPr>
          <a:lstStyle/>
          <a:p>
            <a:r>
              <a:rPr lang="en-US" sz="1600" dirty="0"/>
              <a:t>Video: </a:t>
            </a:r>
          </a:p>
          <a:p>
            <a:r>
              <a:rPr lang="en-US" sz="1600" dirty="0">
                <a:hlinkClick r:id="rId4"/>
              </a:rPr>
              <a:t>https://www.youtube.com/watch?v=wnr-i_vA9nw</a:t>
            </a:r>
            <a:r>
              <a:rPr lang="en-US" sz="1600" dirty="0"/>
              <a:t> </a:t>
            </a:r>
            <a:endParaRPr lang="en-AU" sz="1600" dirty="0"/>
          </a:p>
        </p:txBody>
      </p:sp>
    </p:spTree>
    <p:extLst>
      <p:ext uri="{BB962C8B-B14F-4D97-AF65-F5344CB8AC3E}">
        <p14:creationId xmlns:p14="http://schemas.microsoft.com/office/powerpoint/2010/main" val="4197740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Chemical reactions</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957976D-253B-40BA-8CF4-D57A2F1C462C}"/>
              </a:ext>
            </a:extLst>
          </p:cNvPr>
          <p:cNvSpPr txBox="1"/>
          <p:nvPr/>
        </p:nvSpPr>
        <p:spPr>
          <a:xfrm>
            <a:off x="285750" y="1260234"/>
            <a:ext cx="10991850" cy="600164"/>
          </a:xfrm>
          <a:prstGeom prst="rect">
            <a:avLst/>
          </a:prstGeom>
          <a:noFill/>
        </p:spPr>
        <p:txBody>
          <a:bodyPr wrap="square" rtlCol="0">
            <a:spAutoFit/>
          </a:bodyPr>
          <a:lstStyle/>
          <a:p>
            <a:pPr marL="457200" indent="-457200">
              <a:lnSpc>
                <a:spcPct val="150000"/>
              </a:lnSpc>
              <a:buFont typeface="+mj-lt"/>
              <a:buAutoNum type="arabicPeriod" startAt="3"/>
            </a:pPr>
            <a:r>
              <a:rPr lang="en-US" sz="2400" b="1" dirty="0"/>
              <a:t>Acid + metal oxide → salt + water</a:t>
            </a:r>
            <a:endParaRPr lang="en-AU" sz="2400" b="1" dirty="0"/>
          </a:p>
        </p:txBody>
      </p:sp>
      <p:sp>
        <p:nvSpPr>
          <p:cNvPr id="3" name="TextBox 2">
            <a:extLst>
              <a:ext uri="{FF2B5EF4-FFF2-40B4-BE49-F238E27FC236}">
                <a16:creationId xmlns:a16="http://schemas.microsoft.com/office/drawing/2014/main" id="{EECC4375-F66D-4AD3-9FEC-9A2677C56E0E}"/>
              </a:ext>
            </a:extLst>
          </p:cNvPr>
          <p:cNvSpPr txBox="1"/>
          <p:nvPr/>
        </p:nvSpPr>
        <p:spPr>
          <a:xfrm>
            <a:off x="1247775" y="1848442"/>
            <a:ext cx="8924925" cy="1154162"/>
          </a:xfrm>
          <a:prstGeom prst="rect">
            <a:avLst/>
          </a:prstGeom>
          <a:noFill/>
        </p:spPr>
        <p:txBody>
          <a:bodyPr wrap="square" rtlCol="0">
            <a:spAutoFit/>
          </a:bodyPr>
          <a:lstStyle/>
          <a:p>
            <a:pPr>
              <a:lnSpc>
                <a:spcPct val="150000"/>
              </a:lnSpc>
            </a:pPr>
            <a:r>
              <a:rPr lang="en-US" sz="2400" dirty="0"/>
              <a:t>Example:             </a:t>
            </a:r>
            <a:r>
              <a:rPr lang="en-US" sz="2400" dirty="0" err="1"/>
              <a:t>CuO</a:t>
            </a:r>
            <a:r>
              <a:rPr lang="en-US" sz="2400" baseline="-25000" dirty="0"/>
              <a:t>(s)</a:t>
            </a:r>
            <a:r>
              <a:rPr lang="en-US" sz="2400" dirty="0"/>
              <a:t> + H</a:t>
            </a:r>
            <a:r>
              <a:rPr lang="en-US" sz="2400" baseline="-25000" dirty="0"/>
              <a:t>2</a:t>
            </a:r>
            <a:r>
              <a:rPr lang="en-US" sz="2400" dirty="0"/>
              <a:t>SO</a:t>
            </a:r>
            <a:r>
              <a:rPr lang="en-US" sz="2400" baseline="-25000" dirty="0"/>
              <a:t>4(</a:t>
            </a:r>
            <a:r>
              <a:rPr lang="en-US" sz="2400" baseline="-25000" dirty="0" err="1"/>
              <a:t>aq</a:t>
            </a:r>
            <a:r>
              <a:rPr lang="en-US" sz="2400" baseline="-25000" dirty="0"/>
              <a:t>)</a:t>
            </a:r>
            <a:r>
              <a:rPr lang="en-US" sz="2400" dirty="0"/>
              <a:t> → CuSO</a:t>
            </a:r>
            <a:r>
              <a:rPr lang="en-US" sz="2400" baseline="-25000" dirty="0"/>
              <a:t>4(</a:t>
            </a:r>
            <a:r>
              <a:rPr lang="en-US" sz="2400" baseline="-25000" dirty="0" err="1"/>
              <a:t>aq</a:t>
            </a:r>
            <a:r>
              <a:rPr lang="en-US" sz="2400" baseline="-25000" dirty="0"/>
              <a:t>)</a:t>
            </a:r>
            <a:r>
              <a:rPr lang="en-US" sz="2400" dirty="0"/>
              <a:t> + H</a:t>
            </a:r>
            <a:r>
              <a:rPr lang="en-US" sz="2400" baseline="-25000" dirty="0"/>
              <a:t>2</a:t>
            </a:r>
            <a:r>
              <a:rPr lang="en-US" sz="2400" dirty="0"/>
              <a:t>O</a:t>
            </a:r>
            <a:r>
              <a:rPr lang="en-US" sz="2400" baseline="-25000" dirty="0"/>
              <a:t>(l)</a:t>
            </a:r>
          </a:p>
          <a:p>
            <a:pPr>
              <a:lnSpc>
                <a:spcPct val="150000"/>
              </a:lnSpc>
            </a:pPr>
            <a:r>
              <a:rPr lang="en-US" sz="2400" baseline="-25000" dirty="0"/>
              <a:t>                                       </a:t>
            </a:r>
            <a:r>
              <a:rPr lang="en-US" sz="2400" dirty="0" err="1"/>
              <a:t>CuO</a:t>
            </a:r>
            <a:r>
              <a:rPr lang="en-US" sz="2400" baseline="-25000" dirty="0"/>
              <a:t>(s)</a:t>
            </a:r>
            <a:r>
              <a:rPr lang="en-US" sz="2400" dirty="0"/>
              <a:t> + 2 H</a:t>
            </a:r>
            <a:r>
              <a:rPr lang="en-US" sz="2400" baseline="30000" dirty="0"/>
              <a:t>+</a:t>
            </a:r>
            <a:r>
              <a:rPr lang="en-US" sz="2400" baseline="-25000" dirty="0"/>
              <a:t>(</a:t>
            </a:r>
            <a:r>
              <a:rPr lang="en-US" sz="2400" baseline="-25000" dirty="0" err="1"/>
              <a:t>aq</a:t>
            </a:r>
            <a:r>
              <a:rPr lang="en-US" sz="2400" baseline="-25000" dirty="0"/>
              <a:t>)</a:t>
            </a:r>
            <a:r>
              <a:rPr lang="en-US" sz="2400" dirty="0"/>
              <a:t> → Cu</a:t>
            </a:r>
            <a:r>
              <a:rPr lang="en-US" sz="2400" baseline="30000" dirty="0"/>
              <a:t>2+</a:t>
            </a:r>
            <a:r>
              <a:rPr lang="en-US" sz="2400" baseline="-25000" dirty="0"/>
              <a:t>(</a:t>
            </a:r>
            <a:r>
              <a:rPr lang="en-US" sz="2400" baseline="-25000" dirty="0" err="1"/>
              <a:t>aq</a:t>
            </a:r>
            <a:r>
              <a:rPr lang="en-US" sz="2400" baseline="-25000" dirty="0"/>
              <a:t>)</a:t>
            </a:r>
            <a:r>
              <a:rPr lang="en-US" sz="2400" dirty="0"/>
              <a:t> + H</a:t>
            </a:r>
            <a:r>
              <a:rPr lang="en-US" sz="2400" baseline="-25000" dirty="0"/>
              <a:t>2</a:t>
            </a:r>
            <a:r>
              <a:rPr lang="en-US" sz="2400" dirty="0"/>
              <a:t>O</a:t>
            </a:r>
            <a:r>
              <a:rPr lang="en-US" sz="2400" baseline="-25000" dirty="0"/>
              <a:t>(l)</a:t>
            </a:r>
            <a:endParaRPr lang="en-AU" sz="2400" baseline="-25000" dirty="0"/>
          </a:p>
        </p:txBody>
      </p:sp>
      <p:sp>
        <p:nvSpPr>
          <p:cNvPr id="9" name="TextBox 8">
            <a:extLst>
              <a:ext uri="{FF2B5EF4-FFF2-40B4-BE49-F238E27FC236}">
                <a16:creationId xmlns:a16="http://schemas.microsoft.com/office/drawing/2014/main" id="{8FD06B9F-AD00-413E-B268-167DA54BC61A}"/>
              </a:ext>
            </a:extLst>
          </p:cNvPr>
          <p:cNvSpPr txBox="1"/>
          <p:nvPr/>
        </p:nvSpPr>
        <p:spPr>
          <a:xfrm>
            <a:off x="55519" y="3167063"/>
            <a:ext cx="5884949" cy="3370153"/>
          </a:xfrm>
          <a:prstGeom prst="rect">
            <a:avLst/>
          </a:prstGeom>
          <a:noFill/>
        </p:spPr>
        <p:txBody>
          <a:bodyPr wrap="square">
            <a:spAutoFit/>
          </a:bodyPr>
          <a:lstStyle/>
          <a:p>
            <a:pPr>
              <a:lnSpc>
                <a:spcPct val="150000"/>
              </a:lnSpc>
            </a:pPr>
            <a:r>
              <a:rPr lang="en-AU" sz="2400"/>
              <a:t>Observations: </a:t>
            </a:r>
          </a:p>
          <a:p>
            <a:pPr marL="800100" lvl="1" indent="-342900">
              <a:lnSpc>
                <a:spcPct val="150000"/>
              </a:lnSpc>
              <a:buFont typeface="Arial" panose="020B0604020202020204" pitchFamily="34" charset="0"/>
              <a:buChar char="•"/>
            </a:pPr>
            <a:r>
              <a:rPr lang="en-AU" sz="2400"/>
              <a:t>Oxide (which may be insoluble) will dissolve</a:t>
            </a:r>
          </a:p>
          <a:p>
            <a:pPr marL="800100" lvl="1" indent="-342900">
              <a:lnSpc>
                <a:spcPct val="150000"/>
              </a:lnSpc>
              <a:buFont typeface="Arial" panose="020B0604020202020204" pitchFamily="34" charset="0"/>
              <a:buChar char="•"/>
            </a:pPr>
            <a:r>
              <a:rPr lang="en-AU" sz="2400"/>
              <a:t>Use colour and solubility tables to then predict final obseravtions</a:t>
            </a:r>
          </a:p>
        </p:txBody>
      </p:sp>
      <p:pic>
        <p:nvPicPr>
          <p:cNvPr id="7" name="Picture 6">
            <a:extLst>
              <a:ext uri="{FF2B5EF4-FFF2-40B4-BE49-F238E27FC236}">
                <a16:creationId xmlns:a16="http://schemas.microsoft.com/office/drawing/2014/main" id="{28770A64-7C7B-40BF-9C07-BCA90B9FF490}"/>
              </a:ext>
            </a:extLst>
          </p:cNvPr>
          <p:cNvPicPr>
            <a:picLocks noChangeAspect="1"/>
          </p:cNvPicPr>
          <p:nvPr/>
        </p:nvPicPr>
        <p:blipFill>
          <a:blip r:embed="rId3"/>
          <a:stretch>
            <a:fillRect/>
          </a:stretch>
        </p:blipFill>
        <p:spPr>
          <a:xfrm>
            <a:off x="5996410" y="3167063"/>
            <a:ext cx="2979398" cy="2243138"/>
          </a:xfrm>
          <a:prstGeom prst="rect">
            <a:avLst/>
          </a:prstGeom>
        </p:spPr>
      </p:pic>
      <p:pic>
        <p:nvPicPr>
          <p:cNvPr id="10" name="Picture 9">
            <a:extLst>
              <a:ext uri="{FF2B5EF4-FFF2-40B4-BE49-F238E27FC236}">
                <a16:creationId xmlns:a16="http://schemas.microsoft.com/office/drawing/2014/main" id="{69408605-3CFC-4929-85DA-1EF42831DAB7}"/>
              </a:ext>
            </a:extLst>
          </p:cNvPr>
          <p:cNvPicPr>
            <a:picLocks noChangeAspect="1"/>
          </p:cNvPicPr>
          <p:nvPr/>
        </p:nvPicPr>
        <p:blipFill>
          <a:blip r:embed="rId4"/>
          <a:stretch>
            <a:fillRect/>
          </a:stretch>
        </p:blipFill>
        <p:spPr>
          <a:xfrm>
            <a:off x="9087692" y="3192936"/>
            <a:ext cx="2818558" cy="2217265"/>
          </a:xfrm>
          <a:prstGeom prst="rect">
            <a:avLst/>
          </a:prstGeom>
        </p:spPr>
      </p:pic>
      <p:sp>
        <p:nvSpPr>
          <p:cNvPr id="11" name="TextBox 10">
            <a:extLst>
              <a:ext uri="{FF2B5EF4-FFF2-40B4-BE49-F238E27FC236}">
                <a16:creationId xmlns:a16="http://schemas.microsoft.com/office/drawing/2014/main" id="{5BC8CDBB-63D2-414D-B35C-48C0A5A133F7}"/>
              </a:ext>
            </a:extLst>
          </p:cNvPr>
          <p:cNvSpPr txBox="1"/>
          <p:nvPr/>
        </p:nvSpPr>
        <p:spPr>
          <a:xfrm>
            <a:off x="5899233" y="5485261"/>
            <a:ext cx="6153150" cy="1200329"/>
          </a:xfrm>
          <a:prstGeom prst="rect">
            <a:avLst/>
          </a:prstGeom>
          <a:noFill/>
        </p:spPr>
        <p:txBody>
          <a:bodyPr wrap="square" rtlCol="0">
            <a:spAutoFit/>
          </a:bodyPr>
          <a:lstStyle/>
          <a:p>
            <a:r>
              <a:rPr lang="en-US" dirty="0"/>
              <a:t>Copper oxide (insoluble) with hydrochloric acid gives a green solution of copper chloride dissolved in water. Video: </a:t>
            </a:r>
            <a:r>
              <a:rPr lang="en-US" dirty="0">
                <a:hlinkClick r:id="rId5"/>
              </a:rPr>
              <a:t>https://www.youtube.com/watch?v=9Gop1AdWKaI</a:t>
            </a:r>
            <a:r>
              <a:rPr lang="en-US" dirty="0"/>
              <a:t> </a:t>
            </a:r>
            <a:endParaRPr lang="en-AU" dirty="0"/>
          </a:p>
        </p:txBody>
      </p:sp>
    </p:spTree>
    <p:extLst>
      <p:ext uri="{BB962C8B-B14F-4D97-AF65-F5344CB8AC3E}">
        <p14:creationId xmlns:p14="http://schemas.microsoft.com/office/powerpoint/2010/main" val="3470274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32DB76-C39B-4950-8A0F-9B5169A36746}"/>
              </a:ext>
            </a:extLst>
          </p:cNvPr>
          <p:cNvSpPr txBox="1"/>
          <p:nvPr/>
        </p:nvSpPr>
        <p:spPr>
          <a:xfrm>
            <a:off x="142875" y="123825"/>
            <a:ext cx="8315325" cy="523220"/>
          </a:xfrm>
          <a:prstGeom prst="rect">
            <a:avLst/>
          </a:prstGeom>
          <a:noFill/>
        </p:spPr>
        <p:txBody>
          <a:bodyPr wrap="square" rtlCol="0">
            <a:spAutoFit/>
          </a:bodyPr>
          <a:lstStyle/>
          <a:p>
            <a:r>
              <a:rPr lang="en-US" sz="2800" dirty="0"/>
              <a:t>Chemical reactions</a:t>
            </a:r>
            <a:endParaRPr lang="en-AU" sz="2800" dirty="0"/>
          </a:p>
        </p:txBody>
      </p:sp>
      <p:pic>
        <p:nvPicPr>
          <p:cNvPr id="4" name="Picture 3" descr="A picture containing drawing&#10;&#10;Description automatically generated">
            <a:extLst>
              <a:ext uri="{FF2B5EF4-FFF2-40B4-BE49-F238E27FC236}">
                <a16:creationId xmlns:a16="http://schemas.microsoft.com/office/drawing/2014/main" id="{7F6253C5-D9A2-4152-8223-5147A2471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894" y="8876"/>
            <a:ext cx="3507105" cy="1226377"/>
          </a:xfrm>
          <a:prstGeom prst="rect">
            <a:avLst/>
          </a:prstGeom>
        </p:spPr>
      </p:pic>
      <p:cxnSp>
        <p:nvCxnSpPr>
          <p:cNvPr id="6" name="Straight Connector 5">
            <a:extLst>
              <a:ext uri="{FF2B5EF4-FFF2-40B4-BE49-F238E27FC236}">
                <a16:creationId xmlns:a16="http://schemas.microsoft.com/office/drawing/2014/main" id="{AB8A680F-A2D4-4197-82B1-EF5856B5B4AC}"/>
              </a:ext>
            </a:extLst>
          </p:cNvPr>
          <p:cNvCxnSpPr>
            <a:cxnSpLocks/>
            <a:endCxn id="4" idx="1"/>
          </p:cNvCxnSpPr>
          <p:nvPr/>
        </p:nvCxnSpPr>
        <p:spPr>
          <a:xfrm flipV="1">
            <a:off x="0" y="622065"/>
            <a:ext cx="8684894" cy="1674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957976D-253B-40BA-8CF4-D57A2F1C462C}"/>
              </a:ext>
            </a:extLst>
          </p:cNvPr>
          <p:cNvSpPr txBox="1"/>
          <p:nvPr/>
        </p:nvSpPr>
        <p:spPr>
          <a:xfrm>
            <a:off x="285750" y="1260234"/>
            <a:ext cx="10991850" cy="600164"/>
          </a:xfrm>
          <a:prstGeom prst="rect">
            <a:avLst/>
          </a:prstGeom>
          <a:noFill/>
        </p:spPr>
        <p:txBody>
          <a:bodyPr wrap="square" rtlCol="0">
            <a:spAutoFit/>
          </a:bodyPr>
          <a:lstStyle/>
          <a:p>
            <a:pPr marL="457200" indent="-457200">
              <a:lnSpc>
                <a:spcPct val="150000"/>
              </a:lnSpc>
              <a:buFont typeface="+mj-lt"/>
              <a:buAutoNum type="arabicPeriod" startAt="4"/>
            </a:pPr>
            <a:r>
              <a:rPr lang="en-US" sz="2400" b="1" dirty="0"/>
              <a:t>Acid + metal carbonate → salt + water + carbon dioxide gas</a:t>
            </a:r>
            <a:endParaRPr lang="en-AU" sz="2400" b="1" dirty="0"/>
          </a:p>
        </p:txBody>
      </p:sp>
      <p:sp>
        <p:nvSpPr>
          <p:cNvPr id="3" name="TextBox 2">
            <a:extLst>
              <a:ext uri="{FF2B5EF4-FFF2-40B4-BE49-F238E27FC236}">
                <a16:creationId xmlns:a16="http://schemas.microsoft.com/office/drawing/2014/main" id="{EECC4375-F66D-4AD3-9FEC-9A2677C56E0E}"/>
              </a:ext>
            </a:extLst>
          </p:cNvPr>
          <p:cNvSpPr txBox="1"/>
          <p:nvPr/>
        </p:nvSpPr>
        <p:spPr>
          <a:xfrm>
            <a:off x="1247775" y="1848442"/>
            <a:ext cx="10063161" cy="1523494"/>
          </a:xfrm>
          <a:prstGeom prst="rect">
            <a:avLst/>
          </a:prstGeom>
          <a:noFill/>
        </p:spPr>
        <p:txBody>
          <a:bodyPr wrap="square" rtlCol="0">
            <a:spAutoFit/>
          </a:bodyPr>
          <a:lstStyle/>
          <a:p>
            <a:pPr>
              <a:lnSpc>
                <a:spcPct val="150000"/>
              </a:lnSpc>
            </a:pPr>
            <a:r>
              <a:rPr lang="en-US" sz="2400" dirty="0"/>
              <a:t>Example:      NiCO</a:t>
            </a:r>
            <a:r>
              <a:rPr lang="en-US" sz="2400" baseline="-25000" dirty="0"/>
              <a:t>3(s)</a:t>
            </a:r>
            <a:r>
              <a:rPr lang="en-US" sz="2400" dirty="0"/>
              <a:t> + 2 HCl</a:t>
            </a:r>
            <a:r>
              <a:rPr lang="en-US" sz="2400" baseline="-25000" dirty="0"/>
              <a:t>(</a:t>
            </a:r>
            <a:r>
              <a:rPr lang="en-US" sz="2400" baseline="-25000" dirty="0" err="1"/>
              <a:t>aq</a:t>
            </a:r>
            <a:r>
              <a:rPr lang="en-US" sz="2400" baseline="-25000" dirty="0"/>
              <a:t>)</a:t>
            </a:r>
            <a:r>
              <a:rPr lang="en-US" sz="2400" dirty="0"/>
              <a:t> → NiCl</a:t>
            </a:r>
            <a:r>
              <a:rPr lang="en-US" sz="2400" baseline="-25000" dirty="0"/>
              <a:t>2(</a:t>
            </a:r>
            <a:r>
              <a:rPr lang="en-US" sz="2400" baseline="-25000" dirty="0" err="1"/>
              <a:t>aq</a:t>
            </a:r>
            <a:r>
              <a:rPr lang="en-US" sz="2400" baseline="-25000" dirty="0"/>
              <a:t>)</a:t>
            </a:r>
            <a:r>
              <a:rPr lang="en-US" sz="2400" dirty="0"/>
              <a:t> + H</a:t>
            </a:r>
            <a:r>
              <a:rPr lang="en-US" sz="2400" baseline="-25000" dirty="0"/>
              <a:t>2</a:t>
            </a:r>
            <a:r>
              <a:rPr lang="en-US" sz="2400" dirty="0"/>
              <a:t>O</a:t>
            </a:r>
            <a:r>
              <a:rPr lang="en-US" sz="2400" baseline="-25000" dirty="0"/>
              <a:t>(l)</a:t>
            </a:r>
            <a:r>
              <a:rPr lang="en-US" sz="2400" dirty="0"/>
              <a:t> + CO</a:t>
            </a:r>
            <a:r>
              <a:rPr lang="en-US" sz="2400" baseline="-25000" dirty="0"/>
              <a:t>2(g)</a:t>
            </a:r>
          </a:p>
          <a:p>
            <a:pPr>
              <a:lnSpc>
                <a:spcPct val="150000"/>
              </a:lnSpc>
            </a:pPr>
            <a:endParaRPr lang="en-US" sz="2400" baseline="-25000" dirty="0"/>
          </a:p>
          <a:p>
            <a:pPr>
              <a:lnSpc>
                <a:spcPct val="150000"/>
              </a:lnSpc>
            </a:pPr>
            <a:r>
              <a:rPr lang="en-US" sz="2400" baseline="-25000" dirty="0"/>
              <a:t>                             </a:t>
            </a:r>
            <a:r>
              <a:rPr lang="en-US" sz="2400" dirty="0"/>
              <a:t>NiCO</a:t>
            </a:r>
            <a:r>
              <a:rPr lang="en-US" sz="2400" baseline="-25000" dirty="0"/>
              <a:t>3(s)</a:t>
            </a:r>
            <a:r>
              <a:rPr lang="en-US" sz="2400" dirty="0"/>
              <a:t> + 2 H</a:t>
            </a:r>
            <a:r>
              <a:rPr lang="en-US" sz="2400" baseline="30000" dirty="0"/>
              <a:t>+</a:t>
            </a:r>
            <a:r>
              <a:rPr lang="en-US" sz="2400" baseline="-25000" dirty="0"/>
              <a:t>(</a:t>
            </a:r>
            <a:r>
              <a:rPr lang="en-US" sz="2400" baseline="-25000" dirty="0" err="1"/>
              <a:t>aq</a:t>
            </a:r>
            <a:r>
              <a:rPr lang="en-US" sz="2400" baseline="-25000" dirty="0"/>
              <a:t>)</a:t>
            </a:r>
            <a:r>
              <a:rPr lang="en-US" sz="2400" dirty="0"/>
              <a:t> → Ni</a:t>
            </a:r>
            <a:r>
              <a:rPr lang="en-US" sz="2400" baseline="30000" dirty="0"/>
              <a:t>2+</a:t>
            </a:r>
            <a:r>
              <a:rPr lang="en-US" sz="2400" baseline="-25000" dirty="0"/>
              <a:t>(</a:t>
            </a:r>
            <a:r>
              <a:rPr lang="en-US" sz="2400" baseline="-25000" dirty="0" err="1"/>
              <a:t>aq</a:t>
            </a:r>
            <a:r>
              <a:rPr lang="en-US" sz="2400" baseline="-25000" dirty="0"/>
              <a:t>)</a:t>
            </a:r>
            <a:r>
              <a:rPr lang="en-US" sz="2400" dirty="0"/>
              <a:t> + H</a:t>
            </a:r>
            <a:r>
              <a:rPr lang="en-US" sz="2400" baseline="-25000" dirty="0"/>
              <a:t>2</a:t>
            </a:r>
            <a:r>
              <a:rPr lang="en-US" sz="2400" dirty="0"/>
              <a:t>O</a:t>
            </a:r>
            <a:r>
              <a:rPr lang="en-US" sz="2400" baseline="-25000" dirty="0"/>
              <a:t>(l)</a:t>
            </a:r>
            <a:r>
              <a:rPr lang="en-US" sz="2400" dirty="0"/>
              <a:t> + CO</a:t>
            </a:r>
            <a:r>
              <a:rPr lang="en-US" sz="2400" baseline="-25000" dirty="0"/>
              <a:t>2(g)</a:t>
            </a:r>
          </a:p>
        </p:txBody>
      </p:sp>
      <p:sp>
        <p:nvSpPr>
          <p:cNvPr id="9" name="TextBox 8">
            <a:extLst>
              <a:ext uri="{FF2B5EF4-FFF2-40B4-BE49-F238E27FC236}">
                <a16:creationId xmlns:a16="http://schemas.microsoft.com/office/drawing/2014/main" id="{8FD06B9F-AD00-413E-B268-167DA54BC61A}"/>
              </a:ext>
            </a:extLst>
          </p:cNvPr>
          <p:cNvSpPr txBox="1"/>
          <p:nvPr/>
        </p:nvSpPr>
        <p:spPr>
          <a:xfrm>
            <a:off x="285750" y="3429000"/>
            <a:ext cx="5915025" cy="2816156"/>
          </a:xfrm>
          <a:prstGeom prst="rect">
            <a:avLst/>
          </a:prstGeom>
          <a:noFill/>
        </p:spPr>
        <p:txBody>
          <a:bodyPr wrap="square">
            <a:spAutoFit/>
          </a:bodyPr>
          <a:lstStyle/>
          <a:p>
            <a:pPr>
              <a:lnSpc>
                <a:spcPct val="150000"/>
              </a:lnSpc>
            </a:pPr>
            <a:r>
              <a:rPr lang="en-US" sz="2400" dirty="0"/>
              <a:t>Observations: </a:t>
            </a:r>
          </a:p>
          <a:p>
            <a:pPr marL="800100" lvl="1" indent="-342900">
              <a:lnSpc>
                <a:spcPct val="150000"/>
              </a:lnSpc>
              <a:buFont typeface="Arial" panose="020B0604020202020204" pitchFamily="34" charset="0"/>
              <a:buChar char="•"/>
            </a:pPr>
            <a:r>
              <a:rPr lang="en-US" sz="2400" dirty="0"/>
              <a:t>Effervescence (formation of bubbles)</a:t>
            </a:r>
          </a:p>
          <a:p>
            <a:pPr marL="800100" lvl="1" indent="-342900">
              <a:lnSpc>
                <a:spcPct val="150000"/>
              </a:lnSpc>
              <a:buFont typeface="Arial" panose="020B0604020202020204" pitchFamily="34" charset="0"/>
              <a:buChar char="•"/>
            </a:pPr>
            <a:r>
              <a:rPr lang="en-US" sz="2400" dirty="0"/>
              <a:t>If hold a match over the beaker, it will go out</a:t>
            </a:r>
          </a:p>
        </p:txBody>
      </p:sp>
      <p:pic>
        <p:nvPicPr>
          <p:cNvPr id="7" name="Picture 6">
            <a:extLst>
              <a:ext uri="{FF2B5EF4-FFF2-40B4-BE49-F238E27FC236}">
                <a16:creationId xmlns:a16="http://schemas.microsoft.com/office/drawing/2014/main" id="{0AD0D535-EAE0-4F1F-9FDC-692BBA9641B0}"/>
              </a:ext>
            </a:extLst>
          </p:cNvPr>
          <p:cNvPicPr>
            <a:picLocks noChangeAspect="1"/>
          </p:cNvPicPr>
          <p:nvPr/>
        </p:nvPicPr>
        <p:blipFill>
          <a:blip r:embed="rId3"/>
          <a:stretch>
            <a:fillRect/>
          </a:stretch>
        </p:blipFill>
        <p:spPr>
          <a:xfrm>
            <a:off x="7137371" y="3561786"/>
            <a:ext cx="4605141" cy="2674149"/>
          </a:xfrm>
          <a:prstGeom prst="rect">
            <a:avLst/>
          </a:prstGeom>
        </p:spPr>
      </p:pic>
      <p:sp>
        <p:nvSpPr>
          <p:cNvPr id="10" name="TextBox 9">
            <a:extLst>
              <a:ext uri="{FF2B5EF4-FFF2-40B4-BE49-F238E27FC236}">
                <a16:creationId xmlns:a16="http://schemas.microsoft.com/office/drawing/2014/main" id="{55153986-9804-47C8-989B-7403C525A690}"/>
              </a:ext>
            </a:extLst>
          </p:cNvPr>
          <p:cNvSpPr txBox="1"/>
          <p:nvPr/>
        </p:nvSpPr>
        <p:spPr>
          <a:xfrm>
            <a:off x="5391150" y="6435006"/>
            <a:ext cx="6972300" cy="369332"/>
          </a:xfrm>
          <a:prstGeom prst="rect">
            <a:avLst/>
          </a:prstGeom>
          <a:noFill/>
        </p:spPr>
        <p:txBody>
          <a:bodyPr wrap="square" rtlCol="0">
            <a:spAutoFit/>
          </a:bodyPr>
          <a:lstStyle/>
          <a:p>
            <a:r>
              <a:rPr lang="en-US" dirty="0"/>
              <a:t>Video: </a:t>
            </a:r>
            <a:r>
              <a:rPr lang="en-US" dirty="0">
                <a:hlinkClick r:id="rId4"/>
              </a:rPr>
              <a:t>https://www.youtube.com/watch?v=CreO-rVrxT0</a:t>
            </a:r>
            <a:r>
              <a:rPr lang="en-US" dirty="0"/>
              <a:t> </a:t>
            </a:r>
            <a:endParaRPr lang="en-AU" dirty="0"/>
          </a:p>
        </p:txBody>
      </p:sp>
    </p:spTree>
    <p:extLst>
      <p:ext uri="{BB962C8B-B14F-4D97-AF65-F5344CB8AC3E}">
        <p14:creationId xmlns:p14="http://schemas.microsoft.com/office/powerpoint/2010/main" val="3895560279"/>
      </p:ext>
    </p:extLst>
  </p:cSld>
  <p:clrMapOvr>
    <a:masterClrMapping/>
  </p:clrMapOvr>
</p:sld>
</file>

<file path=ppt/theme/theme1.xml><?xml version="1.0" encoding="utf-8"?>
<a:theme xmlns:a="http://schemas.openxmlformats.org/drawingml/2006/main" name="ShojiVTI">
  <a:themeElements>
    <a:clrScheme name="AnalogousFromLightSeedRightStep">
      <a:dk1>
        <a:srgbClr val="000000"/>
      </a:dk1>
      <a:lt1>
        <a:srgbClr val="FFFFFF"/>
      </a:lt1>
      <a:dk2>
        <a:srgbClr val="412425"/>
      </a:dk2>
      <a:lt2>
        <a:srgbClr val="E8E2E4"/>
      </a:lt2>
      <a:accent1>
        <a:srgbClr val="33B589"/>
      </a:accent1>
      <a:accent2>
        <a:srgbClr val="2FB1BC"/>
      </a:accent2>
      <a:accent3>
        <a:srgbClr val="5DA5ED"/>
      </a:accent3>
      <a:accent4>
        <a:srgbClr val="4E5BEB"/>
      </a:accent4>
      <a:accent5>
        <a:srgbClr val="986EEE"/>
      </a:accent5>
      <a:accent6>
        <a:srgbClr val="C34EEB"/>
      </a:accent6>
      <a:hlink>
        <a:srgbClr val="AE6981"/>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149</TotalTime>
  <Words>743</Words>
  <Application>Microsoft Office PowerPoint</Application>
  <PresentationFormat>Widescreen</PresentationFormat>
  <Paragraphs>103</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Corbel</vt:lpstr>
      <vt:lpstr>Meiryo</vt:lpstr>
      <vt:lpstr>ShojiVTI</vt:lpstr>
      <vt:lpstr>Acids and bases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Acids and bases</dc:title>
  <dc:creator>Alison Barnes</dc:creator>
  <cp:lastModifiedBy>BARNES Alison [Rossmoyne Senior High School]</cp:lastModifiedBy>
  <cp:revision>17</cp:revision>
  <dcterms:created xsi:type="dcterms:W3CDTF">2020-09-01T23:01:15Z</dcterms:created>
  <dcterms:modified xsi:type="dcterms:W3CDTF">2021-09-08T00:53:00Z</dcterms:modified>
</cp:coreProperties>
</file>